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1.jpg" ContentType="image/jpg"/>
  <Override PartName="/ppt/media/image23.jpg" ContentType="image/jpg"/>
  <Override PartName="/ppt/media/image28.jpg" ContentType="image/jpg"/>
  <Override PartName="/ppt/media/image29.jpg" ContentType="image/jpg"/>
  <Override PartName="/ppt/media/image30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39"/>
  </p:notesMasterIdLst>
  <p:handoutMasterIdLst>
    <p:handoutMasterId r:id="rId40"/>
  </p:handoutMasterIdLst>
  <p:sldIdLst>
    <p:sldId id="256" r:id="rId2"/>
    <p:sldId id="349" r:id="rId3"/>
    <p:sldId id="315" r:id="rId4"/>
    <p:sldId id="261" r:id="rId5"/>
    <p:sldId id="308" r:id="rId6"/>
    <p:sldId id="351" r:id="rId7"/>
    <p:sldId id="309" r:id="rId8"/>
    <p:sldId id="263" r:id="rId9"/>
    <p:sldId id="257" r:id="rId10"/>
    <p:sldId id="266" r:id="rId11"/>
    <p:sldId id="267" r:id="rId12"/>
    <p:sldId id="268" r:id="rId13"/>
    <p:sldId id="269" r:id="rId14"/>
    <p:sldId id="312" r:id="rId15"/>
    <p:sldId id="311" r:id="rId16"/>
    <p:sldId id="313" r:id="rId17"/>
    <p:sldId id="314" r:id="rId18"/>
    <p:sldId id="273" r:id="rId19"/>
    <p:sldId id="274" r:id="rId20"/>
    <p:sldId id="316" r:id="rId21"/>
    <p:sldId id="319" r:id="rId22"/>
    <p:sldId id="332" r:id="rId23"/>
    <p:sldId id="346" r:id="rId24"/>
    <p:sldId id="350" r:id="rId25"/>
    <p:sldId id="352" r:id="rId26"/>
    <p:sldId id="333" r:id="rId27"/>
    <p:sldId id="334" r:id="rId28"/>
    <p:sldId id="336" r:id="rId29"/>
    <p:sldId id="338" r:id="rId30"/>
    <p:sldId id="340" r:id="rId31"/>
    <p:sldId id="337" r:id="rId32"/>
    <p:sldId id="339" r:id="rId33"/>
    <p:sldId id="347" r:id="rId34"/>
    <p:sldId id="341" r:id="rId35"/>
    <p:sldId id="342" r:id="rId36"/>
    <p:sldId id="328" r:id="rId37"/>
    <p:sldId id="348" r:id="rId38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83"/>
    <a:srgbClr val="BCB667"/>
    <a:srgbClr val="55FC02"/>
    <a:srgbClr val="FBBA03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9"/>
    <p:restoredTop sz="81039" autoAdjust="0"/>
  </p:normalViewPr>
  <p:slideViewPr>
    <p:cSldViewPr>
      <p:cViewPr varScale="1">
        <p:scale>
          <a:sx n="99" d="100"/>
          <a:sy n="99" d="100"/>
        </p:scale>
        <p:origin x="10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6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9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Integers?,</a:t>
            </a:r>
            <a:r>
              <a:rPr lang="en-US" baseline="0" dirty="0"/>
              <a:t> Whole Numbers?, Natural Numbers</a:t>
            </a:r>
          </a:p>
          <a:p>
            <a:endParaRPr lang="en-US" baseline="0" dirty="0"/>
          </a:p>
          <a:p>
            <a:r>
              <a:rPr lang="en-US" baseline="0" dirty="0"/>
              <a:t>What other data types are you already familiar with?</a:t>
            </a:r>
          </a:p>
          <a:p>
            <a:r>
              <a:rPr lang="en-US" baseline="0" dirty="0"/>
              <a:t>   - rational</a:t>
            </a:r>
          </a:p>
          <a:p>
            <a:r>
              <a:rPr lang="en-US" baseline="0" dirty="0"/>
              <a:t>   - </a:t>
            </a:r>
            <a:r>
              <a:rPr lang="en-US" baseline="0" dirty="0" err="1"/>
              <a:t>reals</a:t>
            </a:r>
            <a:endParaRPr lang="en-US" baseline="0" dirty="0"/>
          </a:p>
          <a:p>
            <a:r>
              <a:rPr lang="en-US" baseline="0" dirty="0"/>
              <a:t>   - complex</a:t>
            </a:r>
          </a:p>
          <a:p>
            <a:r>
              <a:rPr lang="en-US" baseline="0" dirty="0"/>
              <a:t>   - strings</a:t>
            </a:r>
          </a:p>
          <a:p>
            <a:endParaRPr lang="en-US" baseline="0" dirty="0"/>
          </a:p>
          <a:p>
            <a:r>
              <a:rPr lang="en-US" baseline="0" dirty="0"/>
              <a:t>Which real numbers can you represent?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6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9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AA7114-6D8C-714A-B2FF-14B3B4DE80F6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44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Cascade</a:t>
            </a:r>
          </a:p>
          <a:p>
            <a:endParaRPr lang="en-US" dirty="0"/>
          </a:p>
          <a:p>
            <a:r>
              <a:rPr lang="en-US" dirty="0"/>
              <a:t>C8</a:t>
            </a:r>
          </a:p>
          <a:p>
            <a:r>
              <a:rPr lang="en-US" dirty="0"/>
              <a:t>C8 + CS 88</a:t>
            </a:r>
          </a:p>
          <a:p>
            <a:r>
              <a:rPr lang="en-US" dirty="0"/>
              <a:t>C8 + CS88 + CS61B</a:t>
            </a:r>
          </a:p>
          <a:p>
            <a:r>
              <a:rPr lang="en-US" dirty="0"/>
              <a:t>CS minor</a:t>
            </a:r>
          </a:p>
          <a:p>
            <a:r>
              <a:rPr lang="en-US" dirty="0"/>
              <a:t>CS</a:t>
            </a:r>
            <a:r>
              <a:rPr lang="en-US" baseline="0" dirty="0"/>
              <a:t> Major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Policies:</a:t>
            </a:r>
          </a:p>
          <a:p>
            <a:r>
              <a:rPr lang="en-US" dirty="0"/>
              <a:t>    - Learning: The purpose of this course is to learn something you don't</a:t>
            </a:r>
          </a:p>
          <a:p>
            <a:r>
              <a:rPr lang="en-US" dirty="0"/>
              <a:t>      already know.</a:t>
            </a:r>
          </a:p>
          <a:p>
            <a:endParaRPr lang="en-US" dirty="0"/>
          </a:p>
          <a:p>
            <a:r>
              <a:rPr lang="en-US" dirty="0"/>
              <a:t>              You should never feel bad for not understanding something yet.</a:t>
            </a:r>
          </a:p>
          <a:p>
            <a:r>
              <a:rPr lang="en-US" dirty="0"/>
              <a:t>              I won't tolerate disrespectful or condescending comments.</a:t>
            </a:r>
          </a:p>
          <a:p>
            <a:r>
              <a:rPr lang="en-US" dirty="0"/>
              <a:t>              If someone doesn't understand something, help them out.</a:t>
            </a:r>
          </a:p>
          <a:p>
            <a:endParaRPr lang="en-US" dirty="0"/>
          </a:p>
          <a:p>
            <a:r>
              <a:rPr lang="en-US" dirty="0"/>
              <a:t>    - Community: You're encouraged to help each other;</a:t>
            </a:r>
          </a:p>
          <a:p>
            <a:endParaRPr lang="en-US" dirty="0"/>
          </a:p>
          <a:p>
            <a:r>
              <a:rPr lang="en-US" dirty="0"/>
              <a:t>               One of the most important things you can learn in college is how to explain</a:t>
            </a:r>
          </a:p>
          <a:p>
            <a:endParaRPr lang="en-US" dirty="0"/>
          </a:p>
          <a:p>
            <a:r>
              <a:rPr lang="en-US" dirty="0"/>
              <a:t>    - Course Staff: We are here to help you succeed, not to judge you.</a:t>
            </a:r>
          </a:p>
          <a:p>
            <a:endParaRPr lang="en-US" dirty="0"/>
          </a:p>
          <a:p>
            <a:r>
              <a:rPr lang="en-US" dirty="0"/>
              <a:t>                  We know that you're talented b/c you're at Berkeley</a:t>
            </a:r>
          </a:p>
          <a:p>
            <a:r>
              <a:rPr lang="en-US" dirty="0"/>
              <a:t>                  We know that you're able to work hard, and we're here to make</a:t>
            </a:r>
          </a:p>
          <a:p>
            <a:r>
              <a:rPr lang="en-US" dirty="0"/>
              <a:t>                  sure that working hard leads to the results you want.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  <a:p>
            <a:r>
              <a:rPr lang="en-US" dirty="0"/>
              <a:t>  - Freshman/</a:t>
            </a:r>
            <a:r>
              <a:rPr lang="en-US" dirty="0" err="1"/>
              <a:t>Soph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Jr</a:t>
            </a:r>
            <a:r>
              <a:rPr lang="en-US" dirty="0"/>
              <a:t>/</a:t>
            </a:r>
            <a:r>
              <a:rPr lang="en-US" dirty="0" err="1"/>
              <a:t>Sen</a:t>
            </a:r>
            <a:endParaRPr lang="en-US" dirty="0"/>
          </a:p>
          <a:p>
            <a:r>
              <a:rPr lang="en-US" dirty="0"/>
              <a:t>  - New to programming </a:t>
            </a:r>
            <a:r>
              <a:rPr lang="en-US" dirty="0" err="1"/>
              <a:t>vs</a:t>
            </a:r>
            <a:r>
              <a:rPr lang="en-US" dirty="0"/>
              <a:t> experienced</a:t>
            </a:r>
          </a:p>
          <a:p>
            <a:r>
              <a:rPr lang="en-US" dirty="0"/>
              <a:t>  - CS10</a:t>
            </a:r>
          </a:p>
          <a:p>
            <a:r>
              <a:rPr lang="en-US" dirty="0"/>
              <a:t>  - CS61A</a:t>
            </a:r>
          </a:p>
          <a:p>
            <a:r>
              <a:rPr lang="en-US" dirty="0"/>
              <a:t>  - Might</a:t>
            </a:r>
            <a:r>
              <a:rPr lang="en-US" baseline="0" dirty="0"/>
              <a:t> want to major?  Minor?  Just do some CS?</a:t>
            </a:r>
          </a:p>
          <a:p>
            <a:r>
              <a:rPr lang="en-US" baseline="0" dirty="0"/>
              <a:t>  - Love c8 so far?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1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pPr marL="25400">
              <a:lnSpc>
                <a:spcPts val="16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307487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 dirty="0"/>
              <a:t>01/19/18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s88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singprograms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ichaelball.co/" TargetMode="External"/><Relationship Id="rId2" Type="http://schemas.openxmlformats.org/officeDocument/2006/relationships/hyperlink" Target="mailto:ball@Berkeley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.ly/88csm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8325" y="1371600"/>
            <a:ext cx="8610600" cy="3352800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#1: 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Welcome to CS88!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Lecturer</a:t>
            </a:r>
          </a:p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Michael Ball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38037" y="152400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http://cs88.org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September 9, 2019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276600"/>
            <a:ext cx="6213231" cy="30693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375" y="6595364"/>
            <a:ext cx="492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1/25/16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94125" y="6589268"/>
            <a:ext cx="1403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UCB CS88 Sp16</a:t>
            </a:r>
            <a:r>
              <a:rPr sz="1200" b="1" spc="-8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dirty="0">
                <a:solidFill>
                  <a:srgbClr val="114FFB"/>
                </a:solidFill>
                <a:latin typeface="Helvetica"/>
                <a:cs typeface="Helvetica"/>
              </a:rPr>
              <a:t>L1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1204" y="6580123"/>
            <a:ext cx="184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80" dirty="0">
                <a:solidFill>
                  <a:srgbClr val="FF9900"/>
                </a:solidFill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3563111"/>
            <a:ext cx="3429000" cy="2990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237" y="3561312"/>
            <a:ext cx="3437254" cy="2997200"/>
          </a:xfrm>
          <a:custGeom>
            <a:avLst/>
            <a:gdLst/>
            <a:ahLst/>
            <a:cxnLst/>
            <a:rect l="l" t="t" r="r" b="b"/>
            <a:pathLst>
              <a:path w="3437254" h="2997200">
                <a:moveTo>
                  <a:pt x="0" y="0"/>
                </a:moveTo>
                <a:lnTo>
                  <a:pt x="3436651" y="0"/>
                </a:lnTo>
                <a:lnTo>
                  <a:pt x="3436651" y="2996649"/>
                </a:lnTo>
                <a:lnTo>
                  <a:pt x="0" y="299664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18F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9176" y="707136"/>
            <a:ext cx="7089648" cy="2907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77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976" y="282955"/>
            <a:ext cx="360743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spc="-5" dirty="0">
                <a:latin typeface="Arial"/>
                <a:cs typeface="Arial"/>
              </a:rPr>
              <a:t>Era </a:t>
            </a:r>
            <a:r>
              <a:rPr sz="2700" b="1" dirty="0">
                <a:latin typeface="Arial"/>
                <a:cs typeface="Arial"/>
              </a:rPr>
              <a:t>of</a:t>
            </a:r>
            <a:r>
              <a:rPr sz="2700" b="1" spc="-5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Transformation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327" y="1496567"/>
            <a:ext cx="5458967" cy="2965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4791" y="1507934"/>
            <a:ext cx="5413375" cy="2908300"/>
          </a:xfrm>
          <a:custGeom>
            <a:avLst/>
            <a:gdLst/>
            <a:ahLst/>
            <a:cxnLst/>
            <a:rect l="l" t="t" r="r" b="b"/>
            <a:pathLst>
              <a:path w="5413375" h="2908300">
                <a:moveTo>
                  <a:pt x="5248342" y="55533"/>
                </a:moveTo>
                <a:lnTo>
                  <a:pt x="0" y="2857281"/>
                </a:lnTo>
                <a:lnTo>
                  <a:pt x="26912" y="2907698"/>
                </a:lnTo>
                <a:lnTo>
                  <a:pt x="5275256" y="105950"/>
                </a:lnTo>
                <a:lnTo>
                  <a:pt x="5248342" y="55533"/>
                </a:lnTo>
                <a:close/>
              </a:path>
              <a:path w="5413375" h="2908300">
                <a:moveTo>
                  <a:pt x="5383208" y="42080"/>
                </a:moveTo>
                <a:lnTo>
                  <a:pt x="5273544" y="42080"/>
                </a:lnTo>
                <a:lnTo>
                  <a:pt x="5300458" y="92496"/>
                </a:lnTo>
                <a:lnTo>
                  <a:pt x="5275256" y="105950"/>
                </a:lnTo>
                <a:lnTo>
                  <a:pt x="5302169" y="156366"/>
                </a:lnTo>
                <a:lnTo>
                  <a:pt x="5383208" y="42080"/>
                </a:lnTo>
                <a:close/>
              </a:path>
              <a:path w="5413375" h="2908300">
                <a:moveTo>
                  <a:pt x="5273544" y="42080"/>
                </a:moveTo>
                <a:lnTo>
                  <a:pt x="5248342" y="55533"/>
                </a:lnTo>
                <a:lnTo>
                  <a:pt x="5275256" y="105950"/>
                </a:lnTo>
                <a:lnTo>
                  <a:pt x="5300458" y="92496"/>
                </a:lnTo>
                <a:lnTo>
                  <a:pt x="5273544" y="42080"/>
                </a:lnTo>
                <a:close/>
              </a:path>
              <a:path w="5413375" h="2908300">
                <a:moveTo>
                  <a:pt x="5413047" y="0"/>
                </a:moveTo>
                <a:lnTo>
                  <a:pt x="5221428" y="5118"/>
                </a:lnTo>
                <a:lnTo>
                  <a:pt x="5248342" y="55533"/>
                </a:lnTo>
                <a:lnTo>
                  <a:pt x="5273544" y="42080"/>
                </a:lnTo>
                <a:lnTo>
                  <a:pt x="5383208" y="42080"/>
                </a:lnTo>
                <a:lnTo>
                  <a:pt x="5413047" y="0"/>
                </a:lnTo>
                <a:close/>
              </a:path>
            </a:pathLst>
          </a:custGeom>
          <a:solidFill>
            <a:srgbClr val="618F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1873" y="3709292"/>
            <a:ext cx="968957" cy="1090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17441" y="3067691"/>
            <a:ext cx="1988046" cy="1030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0851" y="1846579"/>
            <a:ext cx="436626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Conn</a:t>
            </a:r>
            <a:r>
              <a:rPr sz="1800" b="1" spc="-5" dirty="0">
                <a:latin typeface="Arial"/>
                <a:cs typeface="Arial"/>
              </a:rPr>
              <a:t>ec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151257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Industrial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Revolution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 marR="3443604">
              <a:lnSpc>
                <a:spcPct val="100000"/>
              </a:lnSpc>
              <a:spcBef>
                <a:spcPts val="1255"/>
              </a:spcBef>
            </a:pPr>
            <a:r>
              <a:rPr sz="1800" b="1" dirty="0">
                <a:latin typeface="Arial"/>
                <a:cs typeface="Arial"/>
              </a:rPr>
              <a:t>Age of  </a:t>
            </a:r>
            <a:r>
              <a:rPr sz="1800" b="1" spc="-5" dirty="0">
                <a:latin typeface="Arial"/>
                <a:cs typeface="Arial"/>
              </a:rPr>
              <a:t>Enligh</a:t>
            </a:r>
            <a:r>
              <a:rPr sz="1800" b="1" dirty="0">
                <a:latin typeface="Arial"/>
                <a:cs typeface="Arial"/>
              </a:rPr>
              <a:t>te  </a:t>
            </a:r>
            <a:r>
              <a:rPr sz="1800" b="1" spc="-5" dirty="0">
                <a:latin typeface="Arial"/>
                <a:cs typeface="Arial"/>
              </a:rPr>
              <a:t>nment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7779" y="1880934"/>
            <a:ext cx="6438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35" dirty="0">
                <a:latin typeface="Arial"/>
                <a:cs typeface="Arial"/>
              </a:rPr>
              <a:t>W</a:t>
            </a:r>
            <a:r>
              <a:rPr sz="1800" b="1" dirty="0">
                <a:latin typeface="Arial"/>
                <a:cs typeface="Arial"/>
              </a:rPr>
              <a:t>orld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0492" y="1820148"/>
            <a:ext cx="1835259" cy="1376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848725" y="6599373"/>
            <a:ext cx="229234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i="0" kern="1200">
                <a:solidFill>
                  <a:srgbClr val="FF990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62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620"/>
                </a:lnSpc>
              </a:pPr>
              <a:t>11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79375" y="6611958"/>
            <a:ext cx="4921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5/24/18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2725" y="6624317"/>
            <a:ext cx="9467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21st</a:t>
            </a:r>
            <a:r>
              <a:rPr sz="1200" b="1" spc="-6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Century</a:t>
            </a:r>
            <a:endParaRPr sz="12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05664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976" y="282955"/>
            <a:ext cx="446468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spc="5" dirty="0">
                <a:latin typeface="Arial"/>
                <a:cs typeface="Arial"/>
              </a:rPr>
              <a:t>A </a:t>
            </a:r>
            <a:r>
              <a:rPr sz="2700" b="1" spc="-5" dirty="0">
                <a:latin typeface="Arial"/>
                <a:cs typeface="Arial"/>
              </a:rPr>
              <a:t>Connected World </a:t>
            </a:r>
            <a:r>
              <a:rPr sz="2700" b="1" dirty="0">
                <a:latin typeface="Arial"/>
                <a:cs typeface="Arial"/>
              </a:rPr>
              <a:t>of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Data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848725" y="6599373"/>
            <a:ext cx="229234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i="0" kern="1200">
                <a:solidFill>
                  <a:srgbClr val="FF990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62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620"/>
                </a:lnSpc>
              </a:pPr>
              <a:t>12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79375" y="6611958"/>
            <a:ext cx="4921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5/24/18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2725" y="6624317"/>
            <a:ext cx="9467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21st</a:t>
            </a:r>
            <a:r>
              <a:rPr sz="1200" b="1" spc="-6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Century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740" y="1218081"/>
            <a:ext cx="7519670" cy="403669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dirty="0">
                <a:latin typeface="Arial"/>
                <a:cs typeface="Arial"/>
              </a:rPr>
              <a:t>The </a:t>
            </a:r>
            <a:r>
              <a:rPr sz="2250" b="1" spc="-5" dirty="0">
                <a:latin typeface="Arial"/>
                <a:cs typeface="Arial"/>
              </a:rPr>
              <a:t>world’s knowledge </a:t>
            </a:r>
            <a:r>
              <a:rPr sz="2250" b="1" dirty="0">
                <a:latin typeface="Arial"/>
                <a:cs typeface="Arial"/>
              </a:rPr>
              <a:t>at </a:t>
            </a:r>
            <a:r>
              <a:rPr sz="2250" b="1" spc="-5" dirty="0">
                <a:latin typeface="Arial"/>
                <a:cs typeface="Arial"/>
              </a:rPr>
              <a:t>our finger</a:t>
            </a:r>
            <a:r>
              <a:rPr sz="2250" b="1" spc="-15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tips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i="1" spc="-5" dirty="0">
                <a:latin typeface="Arial-BoldItalicMT"/>
                <a:cs typeface="Arial-BoldItalicMT"/>
              </a:rPr>
              <a:t>Digitialization </a:t>
            </a:r>
            <a:r>
              <a:rPr sz="2250" b="1" dirty="0">
                <a:latin typeface="Arial"/>
                <a:cs typeface="Arial"/>
              </a:rPr>
              <a:t>of </a:t>
            </a:r>
            <a:r>
              <a:rPr sz="2250" b="1" spc="-5" dirty="0">
                <a:latin typeface="Arial"/>
                <a:cs typeface="Arial"/>
              </a:rPr>
              <a:t>life, industry </a:t>
            </a:r>
            <a:r>
              <a:rPr sz="2250" b="1" dirty="0">
                <a:latin typeface="Arial"/>
                <a:cs typeface="Arial"/>
              </a:rPr>
              <a:t>and</a:t>
            </a:r>
            <a:r>
              <a:rPr sz="2250" b="1" spc="-5" dirty="0">
                <a:latin typeface="Arial"/>
                <a:cs typeface="Arial"/>
              </a:rPr>
              <a:t> society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Intimately connected </a:t>
            </a:r>
            <a:r>
              <a:rPr sz="2250" b="1" dirty="0">
                <a:latin typeface="Arial"/>
                <a:cs typeface="Arial"/>
              </a:rPr>
              <a:t>to </a:t>
            </a:r>
            <a:r>
              <a:rPr sz="2250" b="1" spc="-5" dirty="0">
                <a:latin typeface="Arial"/>
                <a:cs typeface="Arial"/>
              </a:rPr>
              <a:t>billions </a:t>
            </a:r>
            <a:r>
              <a:rPr sz="2250" b="1" dirty="0">
                <a:latin typeface="Arial"/>
                <a:cs typeface="Arial"/>
              </a:rPr>
              <a:t>of </a:t>
            </a:r>
            <a:r>
              <a:rPr sz="2250" b="1" spc="-5" dirty="0">
                <a:latin typeface="Arial"/>
                <a:cs typeface="Arial"/>
              </a:rPr>
              <a:t>us,</a:t>
            </a:r>
            <a:r>
              <a:rPr sz="2250" b="1" spc="-15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globally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Explosion </a:t>
            </a:r>
            <a:r>
              <a:rPr sz="2250" b="1" dirty="0">
                <a:latin typeface="Arial"/>
                <a:cs typeface="Arial"/>
              </a:rPr>
              <a:t>of </a:t>
            </a:r>
            <a:r>
              <a:rPr sz="2250" b="1" spc="-5" dirty="0">
                <a:latin typeface="Arial"/>
                <a:cs typeface="Arial"/>
              </a:rPr>
              <a:t>observational</a:t>
            </a:r>
            <a:r>
              <a:rPr sz="2250" b="1" spc="-15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instruments</a:t>
            </a:r>
            <a:endParaRPr sz="225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2250" dirty="0">
                <a:latin typeface="Arial"/>
                <a:cs typeface="Arial"/>
              </a:rPr>
              <a:t>– </a:t>
            </a:r>
            <a:r>
              <a:rPr sz="2250" b="1" spc="-5" dirty="0">
                <a:latin typeface="Arial"/>
                <a:cs typeface="Arial"/>
              </a:rPr>
              <a:t>Genomics, Microscopy, Astronomical,</a:t>
            </a:r>
            <a:r>
              <a:rPr sz="2250" b="1" spc="-120" dirty="0">
                <a:latin typeface="Arial"/>
                <a:cs typeface="Arial"/>
              </a:rPr>
              <a:t> </a:t>
            </a:r>
            <a:r>
              <a:rPr sz="2250" b="1" spc="5" dirty="0">
                <a:latin typeface="Arial"/>
                <a:cs typeface="Arial"/>
              </a:rPr>
              <a:t>…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Vast Computational power </a:t>
            </a:r>
            <a:r>
              <a:rPr sz="2250" b="1" dirty="0">
                <a:latin typeface="Arial"/>
                <a:cs typeface="Arial"/>
              </a:rPr>
              <a:t>to do</a:t>
            </a:r>
            <a:r>
              <a:rPr sz="2250" b="1" spc="-40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analytics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Synthetic design exploration thru</a:t>
            </a:r>
            <a:r>
              <a:rPr sz="2250" b="1" spc="-10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simulation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Machine reading </a:t>
            </a:r>
            <a:r>
              <a:rPr sz="2250" b="1" dirty="0">
                <a:latin typeface="Arial"/>
                <a:cs typeface="Arial"/>
              </a:rPr>
              <a:t>of</a:t>
            </a:r>
            <a:r>
              <a:rPr sz="2250" b="1" spc="-10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everything</a:t>
            </a:r>
            <a:endParaRPr sz="2250">
              <a:latin typeface="Arial"/>
              <a:cs typeface="Arial"/>
            </a:endParaRPr>
          </a:p>
          <a:p>
            <a:pPr marL="298450" marR="5080" indent="-285750">
              <a:lnSpc>
                <a:spcPts val="2420"/>
              </a:lnSpc>
              <a:spcBef>
                <a:spcPts val="8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Statistical machine learning algorithms </a:t>
            </a:r>
            <a:r>
              <a:rPr sz="2250" b="1" dirty="0">
                <a:latin typeface="Arial"/>
                <a:cs typeface="Arial"/>
              </a:rPr>
              <a:t>to </a:t>
            </a:r>
            <a:r>
              <a:rPr sz="2250" b="1" spc="-5" dirty="0">
                <a:latin typeface="Arial"/>
                <a:cs typeface="Arial"/>
              </a:rPr>
              <a:t>“discover”  structure</a:t>
            </a:r>
            <a:endParaRPr sz="22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107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976" y="282955"/>
            <a:ext cx="311213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spc="-5" dirty="0">
                <a:latin typeface="Arial"/>
                <a:cs typeface="Arial"/>
              </a:rPr>
              <a:t>What </a:t>
            </a:r>
            <a:r>
              <a:rPr sz="2700" b="1" dirty="0">
                <a:latin typeface="Arial"/>
                <a:cs typeface="Arial"/>
              </a:rPr>
              <a:t>if I </a:t>
            </a:r>
            <a:r>
              <a:rPr sz="2700" b="1" spc="-5" dirty="0">
                <a:latin typeface="Arial"/>
                <a:cs typeface="Arial"/>
              </a:rPr>
              <a:t>could </a:t>
            </a:r>
            <a:r>
              <a:rPr sz="2700" b="1" spc="10" dirty="0">
                <a:latin typeface="Arial"/>
                <a:cs typeface="Arial"/>
              </a:rPr>
              <a:t>…</a:t>
            </a:r>
            <a:r>
              <a:rPr sz="2700" b="1" spc="-80" dirty="0">
                <a:latin typeface="Arial"/>
                <a:cs typeface="Arial"/>
              </a:rPr>
              <a:t> </a:t>
            </a:r>
            <a:r>
              <a:rPr sz="2700" b="1" spc="5" dirty="0">
                <a:latin typeface="Arial"/>
                <a:cs typeface="Arial"/>
              </a:rPr>
              <a:t>?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975" y="1702714"/>
            <a:ext cx="7345045" cy="311023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dirty="0">
                <a:latin typeface="Arial"/>
                <a:cs typeface="Arial"/>
              </a:rPr>
              <a:t>See </a:t>
            </a:r>
            <a:r>
              <a:rPr sz="2250" b="1" spc="-5" dirty="0">
                <a:latin typeface="Arial"/>
                <a:cs typeface="Arial"/>
              </a:rPr>
              <a:t>the world’s digital</a:t>
            </a:r>
            <a:r>
              <a:rPr sz="2250" b="1" spc="-30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footprints?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Read everything that’s ever been</a:t>
            </a:r>
            <a:r>
              <a:rPr sz="2250" b="1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written?</a:t>
            </a:r>
            <a:endParaRPr sz="2250">
              <a:latin typeface="Arial"/>
              <a:cs typeface="Arial"/>
            </a:endParaRPr>
          </a:p>
          <a:p>
            <a:pPr marL="298450" marR="192405" indent="-285750">
              <a:lnSpc>
                <a:spcPts val="2420"/>
              </a:lnSpc>
              <a:spcBef>
                <a:spcPts val="85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Take it all </a:t>
            </a:r>
            <a:r>
              <a:rPr sz="2250" b="1" dirty="0">
                <a:latin typeface="Arial"/>
                <a:cs typeface="Arial"/>
              </a:rPr>
              <a:t>in and </a:t>
            </a:r>
            <a:r>
              <a:rPr sz="2250" b="1" spc="-5" dirty="0">
                <a:latin typeface="Arial"/>
                <a:cs typeface="Arial"/>
              </a:rPr>
              <a:t>dive down anywhere </a:t>
            </a:r>
            <a:r>
              <a:rPr sz="2250" b="1" dirty="0">
                <a:latin typeface="Arial"/>
                <a:cs typeface="Arial"/>
              </a:rPr>
              <a:t>as </a:t>
            </a:r>
            <a:r>
              <a:rPr sz="2250" b="1" spc="-5" dirty="0">
                <a:latin typeface="Arial"/>
                <a:cs typeface="Arial"/>
              </a:rPr>
              <a:t>far </a:t>
            </a:r>
            <a:r>
              <a:rPr sz="2250" b="1" dirty="0">
                <a:latin typeface="Arial"/>
                <a:cs typeface="Arial"/>
              </a:rPr>
              <a:t>as </a:t>
            </a:r>
            <a:r>
              <a:rPr sz="2250" b="1" spc="-5" dirty="0">
                <a:latin typeface="Arial"/>
                <a:cs typeface="Arial"/>
              </a:rPr>
              <a:t>the  science </a:t>
            </a:r>
            <a:r>
              <a:rPr sz="2250" b="1" dirty="0">
                <a:latin typeface="Arial"/>
                <a:cs typeface="Arial"/>
              </a:rPr>
              <a:t>can </a:t>
            </a:r>
            <a:r>
              <a:rPr sz="2250" b="1" spc="-5" dirty="0">
                <a:latin typeface="Arial"/>
                <a:cs typeface="Arial"/>
              </a:rPr>
              <a:t>take</a:t>
            </a:r>
            <a:r>
              <a:rPr sz="2250" b="1" spc="-15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me?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ts val="2560"/>
              </a:lnSpc>
              <a:spcBef>
                <a:spcPts val="509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Learn the physical/chemical/biological</a:t>
            </a:r>
            <a:endParaRPr sz="2250">
              <a:latin typeface="Arial"/>
              <a:cs typeface="Arial"/>
            </a:endParaRPr>
          </a:p>
          <a:p>
            <a:pPr marL="298450">
              <a:lnSpc>
                <a:spcPts val="2560"/>
              </a:lnSpc>
            </a:pPr>
            <a:r>
              <a:rPr sz="2250" b="1" spc="-5" dirty="0">
                <a:latin typeface="Arial"/>
                <a:cs typeface="Arial"/>
              </a:rPr>
              <a:t>/sociological/neurological… models from the</a:t>
            </a:r>
            <a:r>
              <a:rPr sz="2250" b="1" spc="20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data?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-5" dirty="0">
                <a:latin typeface="Arial"/>
                <a:cs typeface="Arial"/>
              </a:rPr>
              <a:t>Explore billions </a:t>
            </a:r>
            <a:r>
              <a:rPr sz="2250" b="1" dirty="0">
                <a:latin typeface="Arial"/>
                <a:cs typeface="Arial"/>
              </a:rPr>
              <a:t>of </a:t>
            </a:r>
            <a:r>
              <a:rPr sz="2250" b="1" spc="-5" dirty="0">
                <a:latin typeface="Arial"/>
                <a:cs typeface="Arial"/>
              </a:rPr>
              <a:t>designs and pick the </a:t>
            </a:r>
            <a:r>
              <a:rPr sz="2250" b="1" dirty="0">
                <a:latin typeface="Arial"/>
                <a:cs typeface="Arial"/>
              </a:rPr>
              <a:t>one I</a:t>
            </a:r>
            <a:r>
              <a:rPr sz="2250" b="1" spc="-15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want?</a:t>
            </a:r>
            <a:endParaRPr sz="22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50" b="1" spc="5" dirty="0">
                <a:latin typeface="Arial"/>
                <a:cs typeface="Arial"/>
              </a:rPr>
              <a:t>…</a:t>
            </a:r>
            <a:r>
              <a:rPr sz="2250" b="1" spc="-110" dirty="0">
                <a:latin typeface="Arial"/>
                <a:cs typeface="Arial"/>
              </a:rPr>
              <a:t> </a:t>
            </a:r>
            <a:r>
              <a:rPr sz="2250" b="1" dirty="0">
                <a:latin typeface="Arial"/>
                <a:cs typeface="Arial"/>
              </a:rPr>
              <a:t>?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81216" y="1176527"/>
            <a:ext cx="600455" cy="807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88026" y="1863498"/>
            <a:ext cx="88900" cy="117475"/>
          </a:xfrm>
          <a:custGeom>
            <a:avLst/>
            <a:gdLst/>
            <a:ahLst/>
            <a:cxnLst/>
            <a:rect l="l" t="t" r="r" b="b"/>
            <a:pathLst>
              <a:path w="88900" h="117475">
                <a:moveTo>
                  <a:pt x="0" y="0"/>
                </a:moveTo>
                <a:lnTo>
                  <a:pt x="88557" y="0"/>
                </a:lnTo>
                <a:lnTo>
                  <a:pt x="88557" y="117346"/>
                </a:lnTo>
                <a:lnTo>
                  <a:pt x="0" y="117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51192" y="911352"/>
            <a:ext cx="579120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2584" y="1666801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1229"/>
                </a:lnTo>
              </a:path>
            </a:pathLst>
          </a:custGeom>
          <a:ln w="8055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848725" y="6599373"/>
            <a:ext cx="229234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i="0" kern="1200">
                <a:solidFill>
                  <a:srgbClr val="FF990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62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620"/>
                </a:lnSpc>
              </a:pPr>
              <a:t>13</a:t>
            </a:fld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9375" y="6611958"/>
            <a:ext cx="4921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5/24/18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2725" y="6624317"/>
            <a:ext cx="9467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21st</a:t>
            </a:r>
            <a:r>
              <a:rPr sz="1200" b="1" spc="-6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Century</a:t>
            </a:r>
            <a:endParaRPr sz="120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5999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57" y="172477"/>
            <a:ext cx="7737219" cy="914400"/>
          </a:xfrm>
        </p:spPr>
        <p:txBody>
          <a:bodyPr/>
          <a:lstStyle/>
          <a:p>
            <a:r>
              <a:rPr lang="en-US" dirty="0"/>
              <a:t>A Connected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82310" y="6416675"/>
            <a:ext cx="457200" cy="365125"/>
          </a:xfrm>
        </p:spPr>
        <p:txBody>
          <a:bodyPr/>
          <a:lstStyle/>
          <a:p>
            <a:pPr>
              <a:defRPr/>
            </a:pPr>
            <a:fld id="{803749EA-B942-5E47-9A71-08380CDA35E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Screen shot 2011-02-06 at 11.22.2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827" y="2181279"/>
            <a:ext cx="4986245" cy="41222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8417" y="5765669"/>
            <a:ext cx="7216588" cy="149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1" idx="0"/>
          </p:cNvCxnSpPr>
          <p:nvPr/>
        </p:nvCxnSpPr>
        <p:spPr>
          <a:xfrm rot="16200000" flipV="1">
            <a:off x="-1447181" y="4036564"/>
            <a:ext cx="4482346" cy="5161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9240" y="63035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1969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400800" y="1502951"/>
            <a:ext cx="1688557" cy="392953"/>
            <a:chOff x="6400800" y="1295400"/>
            <a:chExt cx="1688557" cy="392953"/>
          </a:xfrm>
        </p:grpSpPr>
        <p:sp>
          <p:nvSpPr>
            <p:cNvPr id="12" name="Oval 11"/>
            <p:cNvSpPr/>
            <p:nvPr/>
          </p:nvSpPr>
          <p:spPr>
            <a:xfrm>
              <a:off x="7939945" y="1524000"/>
              <a:ext cx="149412" cy="16435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0800" y="1295400"/>
              <a:ext cx="1540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2.0 B 1/26/11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99875" y="6306534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1974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6200000" flipV="1">
            <a:off x="-610894" y="3848718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2066554" y="3806883"/>
            <a:ext cx="4034117" cy="1494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343643" y="3556025"/>
            <a:ext cx="2104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/>
              <a:t>RFC 675 TCP/IP</a:t>
            </a:r>
            <a:endParaRPr lang="en-US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2" y="4648200"/>
            <a:ext cx="1088904" cy="990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264412" y="1477551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485982" y="1792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ARPANet</a:t>
            </a: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2005469" y="1481882"/>
            <a:ext cx="131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93" y="4779552"/>
            <a:ext cx="1051033" cy="76199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rot="16200000">
            <a:off x="3426757" y="3614894"/>
            <a:ext cx="1496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0.9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92275" y="63543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1990</a:t>
            </a:r>
          </a:p>
        </p:txBody>
      </p:sp>
      <p:cxnSp>
        <p:nvCxnSpPr>
          <p:cNvPr id="22" name="Straight Connector 21"/>
          <p:cNvCxnSpPr/>
          <p:nvPr/>
        </p:nvCxnSpPr>
        <p:spPr>
          <a:xfrm rot="16200000" flipV="1">
            <a:off x="2486502" y="5120992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V="1">
            <a:off x="4945555" y="5079023"/>
            <a:ext cx="1409430" cy="522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312633" y="1957427"/>
            <a:ext cx="1218774" cy="700221"/>
            <a:chOff x="7312633" y="1749876"/>
            <a:chExt cx="1218774" cy="70022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2633" y="1749876"/>
              <a:ext cx="462683" cy="46268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1851" y="1877976"/>
              <a:ext cx="859556" cy="57212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7589575" y="63670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2010</a:t>
            </a:r>
          </a:p>
        </p:txBody>
      </p:sp>
      <p:sp>
        <p:nvSpPr>
          <p:cNvPr id="37" name="Oval 36"/>
          <p:cNvSpPr/>
          <p:nvPr/>
        </p:nvSpPr>
        <p:spPr>
          <a:xfrm>
            <a:off x="8197510" y="1082744"/>
            <a:ext cx="149412" cy="1643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Eng21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10401" y="381000"/>
            <a:ext cx="1759015" cy="461665"/>
            <a:chOff x="7467762" y="1400974"/>
            <a:chExt cx="699215" cy="461665"/>
          </a:xfrm>
        </p:grpSpPr>
        <p:sp>
          <p:nvSpPr>
            <p:cNvPr id="41" name="Oval 40"/>
            <p:cNvSpPr/>
            <p:nvPr/>
          </p:nvSpPr>
          <p:spPr>
            <a:xfrm>
              <a:off x="8008691" y="1524000"/>
              <a:ext cx="80666" cy="18114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67762" y="1400974"/>
              <a:ext cx="699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3.0 B 11/15</a:t>
              </a:r>
            </a:p>
          </p:txBody>
        </p:sp>
      </p:grpSp>
      <p:pic>
        <p:nvPicPr>
          <p:cNvPr id="3" name="Picture 2" descr="Screen Shot 2016-01-24 at 2.01.1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0"/>
            <a:ext cx="2746963" cy="6858000"/>
          </a:xfrm>
          <a:prstGeom prst="rect">
            <a:avLst/>
          </a:prstGeom>
        </p:spPr>
      </p:pic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37523DB6-A162-5944-9358-26682F250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82" y="6563333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39179A8B-42EF-7844-BF56-65EC9BF02CD2}"/>
              </a:ext>
            </a:extLst>
          </p:cNvPr>
          <p:cNvSpPr txBox="1">
            <a:spLocks/>
          </p:cNvSpPr>
          <p:nvPr/>
        </p:nvSpPr>
        <p:spPr bwMode="auto">
          <a:xfrm>
            <a:off x="3054182" y="6563333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22097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8 – Foundations of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Thinking + Inferential Thinking in the context of working with real world data</a:t>
            </a:r>
          </a:p>
          <a:p>
            <a:r>
              <a:rPr lang="en-US" dirty="0"/>
              <a:t>Introduce you to several computational concepts in a simple data-centered setting</a:t>
            </a:r>
          </a:p>
          <a:p>
            <a:pPr lvl="1"/>
            <a:r>
              <a:rPr lang="en-US" dirty="0"/>
              <a:t>Authoring computational documents</a:t>
            </a:r>
          </a:p>
          <a:p>
            <a:pPr lvl="1"/>
            <a:r>
              <a:rPr lang="en-US" dirty="0"/>
              <a:t>Tables</a:t>
            </a:r>
          </a:p>
          <a:p>
            <a:pPr lvl="1"/>
            <a:r>
              <a:rPr lang="en-US" dirty="0"/>
              <a:t>Within Python3 and “</a:t>
            </a:r>
            <a:r>
              <a:rPr lang="en-US" dirty="0" err="1"/>
              <a:t>SciPy</a:t>
            </a:r>
            <a:r>
              <a:rPr lang="en-US" dirty="0"/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33800"/>
            <a:ext cx="5003800" cy="2846133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9E7680B-9D5E-9546-9130-C9D1C7E7CE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391BB86-C260-504B-9829-60F6F18E2CF1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309690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696200" cy="736600"/>
          </a:xfrm>
        </p:spPr>
        <p:txBody>
          <a:bodyPr/>
          <a:lstStyle/>
          <a:p>
            <a:r>
              <a:rPr lang="en-US" dirty="0"/>
              <a:t>CS88 – Computational Structures in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20000" cy="5257800"/>
          </a:xfrm>
        </p:spPr>
        <p:txBody>
          <a:bodyPr/>
          <a:lstStyle/>
          <a:p>
            <a:r>
              <a:rPr lang="en-US" dirty="0"/>
              <a:t>Deeper understanding of the computing concepts introduced in c8</a:t>
            </a:r>
          </a:p>
          <a:p>
            <a:pPr lvl="1"/>
            <a:r>
              <a:rPr lang="en-US" dirty="0"/>
              <a:t>Hands-on experience =&gt; Foundational Concept</a:t>
            </a:r>
          </a:p>
          <a:p>
            <a:pPr lvl="1"/>
            <a:r>
              <a:rPr lang="en-US" dirty="0"/>
              <a:t>How would you create what you use in c8 ?</a:t>
            </a:r>
          </a:p>
          <a:p>
            <a:r>
              <a:rPr lang="en-US" dirty="0"/>
              <a:t>Extend your understanding of the structure of computation</a:t>
            </a:r>
          </a:p>
          <a:p>
            <a:pPr lvl="1"/>
            <a:r>
              <a:rPr lang="en-US" dirty="0"/>
              <a:t>What is involved in interpreting the code you write ?</a:t>
            </a:r>
          </a:p>
          <a:p>
            <a:pPr lvl="1"/>
            <a:r>
              <a:rPr lang="en-US" dirty="0"/>
              <a:t>Deeper CS Concepts: Recursion, Objects, Classes,  Higher-order Functions, Declarative programming, …</a:t>
            </a:r>
          </a:p>
          <a:p>
            <a:pPr lvl="1"/>
            <a:r>
              <a:rPr lang="en-US" dirty="0"/>
              <a:t>Managing complexity in creating larger software systems through composition</a:t>
            </a:r>
          </a:p>
          <a:p>
            <a:r>
              <a:rPr lang="en-US" dirty="0"/>
              <a:t>Create complete (and fun) applications</a:t>
            </a:r>
          </a:p>
          <a:p>
            <a:r>
              <a:rPr lang="en-US" dirty="0"/>
              <a:t>In a data-centric approach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600DE9B-E9F9-B940-95C6-5D621658F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3FF654D-8285-C545-8877-9C35CCC5682F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257834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CS88 relate to CS61A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 bwMode="auto">
          <a:xfrm>
            <a:off x="990600" y="44196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990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90600" y="1295400"/>
            <a:ext cx="2133600" cy="1066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4648200"/>
            <a:ext cx="209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Intro Programming</a:t>
            </a:r>
          </a:p>
          <a:p>
            <a:pPr algn="ctr"/>
            <a:r>
              <a:rPr lang="en-US" dirty="0"/>
              <a:t> &amp; Tools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8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Concepts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Techniques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1600200"/>
            <a:ext cx="1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55626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CS61A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657600" y="44196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576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57600" y="1447800"/>
            <a:ext cx="2133600" cy="914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4648200"/>
            <a:ext cx="2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Intro Programming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0" y="28194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Statistics Concepts in a Computational Approach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0" y="1600200"/>
            <a:ext cx="190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Thinking w/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11181" y="5562600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DATA8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172200" y="2362200"/>
            <a:ext cx="2133600" cy="2057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8400" y="2819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 Concepts </a:t>
            </a:r>
          </a:p>
          <a:p>
            <a:pPr algn="ctr"/>
            <a:r>
              <a:rPr lang="en-US" dirty="0"/>
              <a:t>and </a:t>
            </a:r>
          </a:p>
          <a:p>
            <a:pPr algn="ctr"/>
            <a:r>
              <a:rPr lang="en-US" dirty="0"/>
              <a:t>Techniques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556260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CS88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3886200"/>
            <a:ext cx="16764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81800" y="3962400"/>
            <a:ext cx="937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&amp; Tools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324600" y="1981200"/>
            <a:ext cx="1828800" cy="6096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13657" y="1981200"/>
            <a:ext cx="187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Working w/ Data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609600" y="1295400"/>
            <a:ext cx="0" cy="419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210378" y="3066222"/>
            <a:ext cx="7105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Units</a:t>
            </a:r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2E3DB678-D095-9E44-91BC-C0B7A9886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7706D99B-59F3-A647-AED1-25EF3344EFB8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405653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175" y="307339"/>
            <a:ext cx="51409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5" dirty="0">
                <a:latin typeface="Arial"/>
                <a:cs typeface="Arial"/>
              </a:rPr>
              <a:t>Opportunities </a:t>
            </a:r>
            <a:r>
              <a:rPr sz="3200" b="1" spc="-10" dirty="0">
                <a:latin typeface="Arial"/>
                <a:cs typeface="Arial"/>
              </a:rPr>
              <a:t>for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students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848725" y="6599373"/>
            <a:ext cx="229234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b="1" i="0" kern="1200">
                <a:solidFill>
                  <a:srgbClr val="FF9900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620"/>
              </a:lnSpc>
            </a:pPr>
            <a:fld id="{81D60167-4931-47E6-BA6A-407CBD079E47}" type="slidenum">
              <a:rPr lang="en-US" spc="-5" smtClean="0"/>
              <a:pPr marL="25400">
                <a:lnSpc>
                  <a:spcPts val="1620"/>
                </a:lnSpc>
              </a:pPr>
              <a:t>18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79375" y="6611958"/>
            <a:ext cx="4921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1/25/16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4125" y="6624317"/>
            <a:ext cx="14039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UCB CS88 Sp16</a:t>
            </a:r>
            <a:r>
              <a:rPr sz="1200" b="1" spc="-8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dirty="0">
                <a:solidFill>
                  <a:srgbClr val="114FFB"/>
                </a:solidFill>
                <a:latin typeface="Helvetica"/>
                <a:cs typeface="Helvetica"/>
              </a:rPr>
              <a:t>L1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1600200"/>
            <a:ext cx="8382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c8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3600" y="5638800"/>
            <a:ext cx="11430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cs61a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0" y="4953000"/>
            <a:ext cx="8382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c8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400" y="2362200"/>
            <a:ext cx="8382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c8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3600" y="2362200"/>
            <a:ext cx="8382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CS88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678143"/>
              </p:ext>
            </p:extLst>
          </p:nvPr>
        </p:nvGraphicFramePr>
        <p:xfrm>
          <a:off x="1289050" y="3117850"/>
          <a:ext cx="298068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CS88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CS61</a:t>
                      </a:r>
                      <a:r>
                        <a:rPr lang="en-US" sz="2400" dirty="0">
                          <a:latin typeface="Arial"/>
                          <a:cs typeface="Arial"/>
                        </a:rPr>
                        <a:t>B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618F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269740" y="3913123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minor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9740" y="4446523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major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3600" y="4953000"/>
            <a:ext cx="1143000" cy="609600"/>
          </a:xfrm>
          <a:prstGeom prst="rect">
            <a:avLst/>
          </a:prstGeom>
          <a:solidFill>
            <a:srgbClr val="618FFD"/>
          </a:solidFill>
          <a:ln w="12700">
            <a:solidFill>
              <a:srgbClr val="000000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885"/>
              </a:spcBef>
            </a:pPr>
            <a:r>
              <a:rPr sz="2400" dirty="0">
                <a:latin typeface="Arial"/>
                <a:cs typeface="Arial"/>
              </a:rPr>
              <a:t>cs61</a:t>
            </a:r>
            <a:r>
              <a:rPr lang="en-US" sz="2400" dirty="0">
                <a:latin typeface="Arial"/>
                <a:cs typeface="Arial"/>
              </a:rPr>
              <a:t>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1339" y="4141723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***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117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2430" y="1873223"/>
            <a:ext cx="2063750" cy="455295"/>
          </a:xfrm>
          <a:custGeom>
            <a:avLst/>
            <a:gdLst/>
            <a:ahLst/>
            <a:cxnLst/>
            <a:rect l="l" t="t" r="r" b="b"/>
            <a:pathLst>
              <a:path w="2063750" h="455294">
                <a:moveTo>
                  <a:pt x="0" y="0"/>
                </a:moveTo>
                <a:lnTo>
                  <a:pt x="2063700" y="0"/>
                </a:lnTo>
                <a:lnTo>
                  <a:pt x="2063700" y="455100"/>
                </a:lnTo>
                <a:lnTo>
                  <a:pt x="0" y="455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9124" y="1182987"/>
            <a:ext cx="2067560" cy="628650"/>
          </a:xfrm>
          <a:custGeom>
            <a:avLst/>
            <a:gdLst/>
            <a:ahLst/>
            <a:cxnLst/>
            <a:rect l="l" t="t" r="r" b="b"/>
            <a:pathLst>
              <a:path w="2067560" h="628650">
                <a:moveTo>
                  <a:pt x="0" y="0"/>
                </a:moveTo>
                <a:lnTo>
                  <a:pt x="2067000" y="0"/>
                </a:lnTo>
                <a:lnTo>
                  <a:pt x="2067000" y="628500"/>
                </a:lnTo>
                <a:lnTo>
                  <a:pt x="0" y="6285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6900" y="152453"/>
            <a:ext cx="64477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solidFill>
                  <a:srgbClr val="E09E19"/>
                </a:solidFill>
                <a:latin typeface="Georgia"/>
                <a:cs typeface="Georgia"/>
              </a:rPr>
              <a:t>The </a:t>
            </a:r>
            <a:r>
              <a:rPr sz="3600" spc="-5" dirty="0">
                <a:solidFill>
                  <a:srgbClr val="E09E19"/>
                </a:solidFill>
                <a:latin typeface="Georgia"/>
                <a:cs typeface="Georgia"/>
              </a:rPr>
              <a:t>Data Science Major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4833" y="6424676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6214" y="3084668"/>
            <a:ext cx="1816735" cy="767080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1920"/>
              </a:spcBef>
            </a:pPr>
            <a:r>
              <a:rPr sz="1800" spc="-10" dirty="0">
                <a:latin typeface="Calibri"/>
                <a:cs typeface="Calibri"/>
              </a:rPr>
              <a:t>Mathematics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6214" y="3920402"/>
            <a:ext cx="3599179" cy="459740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8: </a:t>
            </a:r>
            <a:r>
              <a:rPr sz="1800" spc="-10" dirty="0">
                <a:latin typeface="Calibri"/>
                <a:cs typeface="Calibri"/>
              </a:rPr>
              <a:t>Foundations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2340" y="2400637"/>
            <a:ext cx="4920615" cy="547370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40"/>
              </a:spcBef>
            </a:pPr>
            <a:r>
              <a:rPr sz="1800" spc="-10" dirty="0">
                <a:latin typeface="Calibri"/>
                <a:cs typeface="Calibri"/>
              </a:rPr>
              <a:t>Data </a:t>
            </a:r>
            <a:r>
              <a:rPr sz="1800" dirty="0">
                <a:latin typeface="Calibri"/>
                <a:cs typeface="Calibri"/>
              </a:rPr>
              <a:t>100: </a:t>
            </a:r>
            <a:r>
              <a:rPr sz="1800" spc="-5" dirty="0">
                <a:latin typeface="Calibri"/>
                <a:cs typeface="Calibri"/>
              </a:rPr>
              <a:t>Principles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20" dirty="0">
                <a:latin typeface="Calibri"/>
                <a:cs typeface="Calibri"/>
              </a:rPr>
              <a:t>Techniques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2430" y="3084668"/>
            <a:ext cx="1703070" cy="767080"/>
          </a:xfrm>
          <a:prstGeom prst="rect">
            <a:avLst/>
          </a:prstGeom>
          <a:solidFill>
            <a:srgbClr val="DAE5F1"/>
          </a:solidFill>
          <a:ln w="25400">
            <a:solidFill>
              <a:srgbClr val="395E89"/>
            </a:solidFill>
          </a:ln>
        </p:spPr>
        <p:txBody>
          <a:bodyPr vert="horz" wrap="square" lIns="0" tIns="24384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1920"/>
              </a:spcBef>
            </a:pPr>
            <a:r>
              <a:rPr sz="1800" spc="-5" dirty="0">
                <a:latin typeface="Calibri"/>
                <a:cs typeface="Calibri"/>
              </a:rPr>
              <a:t>Computing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04909" y="3540987"/>
            <a:ext cx="3131820" cy="839469"/>
          </a:xfrm>
          <a:prstGeom prst="rect">
            <a:avLst/>
          </a:prstGeom>
          <a:ln w="25400">
            <a:solidFill>
              <a:srgbClr val="395E89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35433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College </a:t>
            </a:r>
            <a:r>
              <a:rPr sz="1800" spc="-10" dirty="0">
                <a:latin typeface="Calibri"/>
                <a:cs typeface="Calibri"/>
              </a:rPr>
              <a:t>Breadth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Electives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04909" y="3084668"/>
            <a:ext cx="3131820" cy="1295400"/>
          </a:xfrm>
          <a:custGeom>
            <a:avLst/>
            <a:gdLst/>
            <a:ahLst/>
            <a:cxnLst/>
            <a:rect l="l" t="t" r="r" b="b"/>
            <a:pathLst>
              <a:path w="3131820" h="1295400">
                <a:moveTo>
                  <a:pt x="0" y="0"/>
                </a:moveTo>
                <a:lnTo>
                  <a:pt x="3131400" y="0"/>
                </a:lnTo>
                <a:lnTo>
                  <a:pt x="3131400" y="1295400"/>
                </a:lnTo>
                <a:lnTo>
                  <a:pt x="0" y="12954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33477" y="1855055"/>
            <a:ext cx="2068195" cy="456565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89535" rIns="0" bIns="0" rtlCol="0">
            <a:spAutoFit/>
          </a:bodyPr>
          <a:lstStyle/>
          <a:p>
            <a:pPr marL="491490">
              <a:lnSpc>
                <a:spcPct val="100000"/>
              </a:lnSpc>
              <a:spcBef>
                <a:spcPts val="705"/>
              </a:spcBef>
            </a:pPr>
            <a:r>
              <a:rPr sz="1800" spc="-10" dirty="0"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6214" y="1182987"/>
            <a:ext cx="1816735" cy="1145540"/>
          </a:xfrm>
          <a:prstGeom prst="rect">
            <a:avLst/>
          </a:prstGeom>
          <a:solidFill>
            <a:srgbClr val="FDE9D8"/>
          </a:solidFill>
          <a:ln w="25400">
            <a:solidFill>
              <a:srgbClr val="395E8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imes New Roman"/>
              <a:cs typeface="Times New Roman"/>
            </a:endParaRPr>
          </a:p>
          <a:p>
            <a:pPr marL="130810" marR="94615" indent="-4445">
              <a:lnSpc>
                <a:spcPct val="101099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Computational </a:t>
            </a:r>
            <a:r>
              <a:rPr sz="1800" dirty="0">
                <a:latin typeface="Calibri"/>
                <a:cs typeface="Calibri"/>
              </a:rPr>
              <a:t>&amp;  </a:t>
            </a:r>
            <a:r>
              <a:rPr sz="1800" spc="-15" dirty="0">
                <a:latin typeface="Calibri"/>
                <a:cs typeface="Calibri"/>
              </a:rPr>
              <a:t>Inferential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41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solidFill>
            <a:srgbClr val="DAEE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1880" y="1182987"/>
            <a:ext cx="1470660" cy="1136650"/>
          </a:xfrm>
          <a:custGeom>
            <a:avLst/>
            <a:gdLst/>
            <a:ahLst/>
            <a:cxnLst/>
            <a:rect l="l" t="t" r="r" b="b"/>
            <a:pathLst>
              <a:path w="1470659" h="1136650">
                <a:moveTo>
                  <a:pt x="0" y="0"/>
                </a:moveTo>
                <a:lnTo>
                  <a:pt x="1470600" y="0"/>
                </a:lnTo>
                <a:lnTo>
                  <a:pt x="1470600" y="1136100"/>
                </a:lnTo>
                <a:lnTo>
                  <a:pt x="0" y="1136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26705" y="1459484"/>
            <a:ext cx="14732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7025" marR="262255" indent="7366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Domain  Em</a:t>
            </a:r>
            <a:r>
              <a:rPr sz="1800" dirty="0">
                <a:latin typeface="Calibri"/>
                <a:cs typeface="Calibri"/>
              </a:rPr>
              <a:t>pha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96234" y="1182987"/>
            <a:ext cx="1240790" cy="1130935"/>
          </a:xfrm>
          <a:prstGeom prst="rect">
            <a:avLst/>
          </a:prstGeom>
          <a:solidFill>
            <a:srgbClr val="EAF1DD"/>
          </a:solidFill>
          <a:ln w="25400">
            <a:solidFill>
              <a:srgbClr val="395E89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05740" marR="215265" indent="66675" algn="just">
              <a:lnSpc>
                <a:spcPct val="100600"/>
              </a:lnSpc>
              <a:spcBef>
                <a:spcPts val="945"/>
              </a:spcBef>
            </a:pPr>
            <a:r>
              <a:rPr sz="1800" dirty="0">
                <a:latin typeface="Calibri"/>
                <a:cs typeface="Calibri"/>
              </a:rPr>
              <a:t>Human  Co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25" dirty="0">
                <a:latin typeface="Calibri"/>
                <a:cs typeface="Calibri"/>
              </a:rPr>
              <a:t>te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  &amp;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Ethics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33461" y="3167787"/>
            <a:ext cx="1696085" cy="373380"/>
          </a:xfrm>
          <a:prstGeom prst="rect">
            <a:avLst/>
          </a:prstGeom>
          <a:solidFill>
            <a:srgbClr val="DAEEF3"/>
          </a:solidFill>
          <a:ln w="25400">
            <a:solidFill>
              <a:srgbClr val="395E89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Emphasis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05951" y="2504947"/>
            <a:ext cx="833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El</a:t>
            </a:r>
            <a:r>
              <a:rPr sz="1800" dirty="0">
                <a:latin typeface="Calibri"/>
                <a:cs typeface="Calibri"/>
              </a:rPr>
              <a:t>ec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0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495" y="3443732"/>
            <a:ext cx="138176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32080">
              <a:lnSpc>
                <a:spcPct val="101099"/>
              </a:lnSpc>
              <a:spcBef>
                <a:spcPts val="75"/>
              </a:spcBef>
            </a:pP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ound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ional  </a:t>
            </a:r>
            <a:r>
              <a:rPr sz="1800" spc="-5" dirty="0">
                <a:latin typeface="Calibri"/>
                <a:cs typeface="Calibri"/>
              </a:rPr>
              <a:t>Lower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50257" y="3084668"/>
            <a:ext cx="338455" cy="1295400"/>
          </a:xfrm>
          <a:custGeom>
            <a:avLst/>
            <a:gdLst/>
            <a:ahLst/>
            <a:cxnLst/>
            <a:rect l="l" t="t" r="r" b="b"/>
            <a:pathLst>
              <a:path w="338455" h="1295400">
                <a:moveTo>
                  <a:pt x="338100" y="1295400"/>
                </a:moveTo>
                <a:lnTo>
                  <a:pt x="272298" y="1293185"/>
                </a:lnTo>
                <a:lnTo>
                  <a:pt x="218563" y="1287148"/>
                </a:lnTo>
                <a:lnTo>
                  <a:pt x="182334" y="1278193"/>
                </a:lnTo>
                <a:lnTo>
                  <a:pt x="169050" y="1267227"/>
                </a:lnTo>
                <a:lnTo>
                  <a:pt x="169050" y="675873"/>
                </a:lnTo>
                <a:lnTo>
                  <a:pt x="155765" y="664906"/>
                </a:lnTo>
                <a:lnTo>
                  <a:pt x="119536" y="655951"/>
                </a:lnTo>
                <a:lnTo>
                  <a:pt x="65801" y="649914"/>
                </a:lnTo>
                <a:lnTo>
                  <a:pt x="0" y="647700"/>
                </a:lnTo>
                <a:lnTo>
                  <a:pt x="65801" y="645486"/>
                </a:lnTo>
                <a:lnTo>
                  <a:pt x="119536" y="639448"/>
                </a:lnTo>
                <a:lnTo>
                  <a:pt x="155765" y="630493"/>
                </a:lnTo>
                <a:lnTo>
                  <a:pt x="169050" y="619526"/>
                </a:lnTo>
                <a:lnTo>
                  <a:pt x="169050" y="28173"/>
                </a:lnTo>
                <a:lnTo>
                  <a:pt x="182334" y="17206"/>
                </a:lnTo>
                <a:lnTo>
                  <a:pt x="218563" y="8251"/>
                </a:lnTo>
                <a:lnTo>
                  <a:pt x="272298" y="2213"/>
                </a:lnTo>
                <a:lnTo>
                  <a:pt x="338100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6675" y="1703323"/>
            <a:ext cx="1391285" cy="8515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715" indent="8255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nd</a:t>
            </a:r>
            <a:r>
              <a:rPr sz="1800" spc="-5" dirty="0">
                <a:latin typeface="Calibri"/>
                <a:cs typeface="Calibri"/>
              </a:rPr>
              <a:t>ivi</a:t>
            </a:r>
            <a:r>
              <a:rPr sz="1800" dirty="0">
                <a:latin typeface="Calibri"/>
                <a:cs typeface="Calibri"/>
              </a:rPr>
              <a:t>duali</a:t>
            </a:r>
            <a:r>
              <a:rPr sz="1800" spc="-40" dirty="0">
                <a:latin typeface="Calibri"/>
                <a:cs typeface="Calibri"/>
              </a:rPr>
              <a:t>z</a:t>
            </a:r>
            <a:r>
              <a:rPr sz="1800" dirty="0">
                <a:latin typeface="Calibri"/>
                <a:cs typeface="Calibri"/>
              </a:rPr>
              <a:t>ed  Upper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Division</a:t>
            </a:r>
            <a:endParaRPr sz="1800">
              <a:latin typeface="Calibri"/>
              <a:cs typeface="Calibri"/>
            </a:endParaRPr>
          </a:p>
          <a:p>
            <a:pPr marL="6350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30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57512" y="1201008"/>
            <a:ext cx="331470" cy="1773555"/>
          </a:xfrm>
          <a:custGeom>
            <a:avLst/>
            <a:gdLst/>
            <a:ahLst/>
            <a:cxnLst/>
            <a:rect l="l" t="t" r="r" b="b"/>
            <a:pathLst>
              <a:path w="331469" h="1773555">
                <a:moveTo>
                  <a:pt x="330900" y="1773000"/>
                </a:moveTo>
                <a:lnTo>
                  <a:pt x="266498" y="1770833"/>
                </a:lnTo>
                <a:lnTo>
                  <a:pt x="213908" y="1764923"/>
                </a:lnTo>
                <a:lnTo>
                  <a:pt x="178450" y="1756159"/>
                </a:lnTo>
                <a:lnTo>
                  <a:pt x="165449" y="1745426"/>
                </a:lnTo>
                <a:lnTo>
                  <a:pt x="165451" y="914074"/>
                </a:lnTo>
                <a:lnTo>
                  <a:pt x="152449" y="903341"/>
                </a:lnTo>
                <a:lnTo>
                  <a:pt x="116991" y="894576"/>
                </a:lnTo>
                <a:lnTo>
                  <a:pt x="64400" y="888666"/>
                </a:lnTo>
                <a:lnTo>
                  <a:pt x="0" y="886500"/>
                </a:lnTo>
                <a:lnTo>
                  <a:pt x="64400" y="884333"/>
                </a:lnTo>
                <a:lnTo>
                  <a:pt x="116991" y="878423"/>
                </a:lnTo>
                <a:lnTo>
                  <a:pt x="152449" y="869658"/>
                </a:lnTo>
                <a:lnTo>
                  <a:pt x="165451" y="858925"/>
                </a:lnTo>
                <a:lnTo>
                  <a:pt x="165451" y="27574"/>
                </a:lnTo>
                <a:lnTo>
                  <a:pt x="178452" y="16841"/>
                </a:lnTo>
                <a:lnTo>
                  <a:pt x="213910" y="8076"/>
                </a:lnTo>
                <a:lnTo>
                  <a:pt x="266500" y="2166"/>
                </a:lnTo>
                <a:lnTo>
                  <a:pt x="330901" y="0"/>
                </a:lnTo>
              </a:path>
            </a:pathLst>
          </a:custGeom>
          <a:ln w="9525">
            <a:solidFill>
              <a:srgbClr val="4A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33477" y="1195687"/>
            <a:ext cx="2068195" cy="634365"/>
          </a:xfrm>
          <a:prstGeom prst="rect">
            <a:avLst/>
          </a:prstGeom>
          <a:solidFill>
            <a:srgbClr val="DAE5F1"/>
          </a:solidFill>
        </p:spPr>
        <p:txBody>
          <a:bodyPr vert="horz" wrap="square" lIns="0" tIns="13970" rIns="0" bIns="0" rtlCol="0">
            <a:spAutoFit/>
          </a:bodyPr>
          <a:lstStyle/>
          <a:p>
            <a:pPr marL="140335" marR="152400" indent="-31115">
              <a:lnSpc>
                <a:spcPct val="101099"/>
              </a:lnSpc>
              <a:spcBef>
                <a:spcPts val="110"/>
              </a:spcBef>
            </a:pPr>
            <a:r>
              <a:rPr sz="1800" dirty="0">
                <a:latin typeface="Calibri"/>
                <a:cs typeface="Calibri"/>
              </a:rPr>
              <a:t>Modeling, </a:t>
            </a:r>
            <a:r>
              <a:rPr sz="1800" spc="-5" dirty="0">
                <a:latin typeface="Calibri"/>
                <a:cs typeface="Calibri"/>
              </a:rPr>
              <a:t>Learning  </a:t>
            </a:r>
            <a:r>
              <a:rPr sz="1800" dirty="0">
                <a:latin typeface="Calibri"/>
                <a:cs typeface="Calibri"/>
              </a:rPr>
              <a:t>&amp; Decision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370662" y="2263543"/>
            <a:ext cx="0" cy="926465"/>
          </a:xfrm>
          <a:custGeom>
            <a:avLst/>
            <a:gdLst/>
            <a:ahLst/>
            <a:cxnLst/>
            <a:rect l="l" t="t" r="r" b="b"/>
            <a:pathLst>
              <a:path h="926464">
                <a:moveTo>
                  <a:pt x="0" y="0"/>
                </a:moveTo>
                <a:lnTo>
                  <a:pt x="1" y="926100"/>
                </a:lnTo>
              </a:path>
            </a:pathLst>
          </a:custGeom>
          <a:ln w="76200">
            <a:solidFill>
              <a:srgbClr val="B6D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57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8246" y="1100918"/>
            <a:ext cx="6440170" cy="17818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b="1" spc="-10" dirty="0">
                <a:latin typeface="Arial"/>
                <a:cs typeface="Arial"/>
              </a:rPr>
              <a:t>W</a:t>
            </a:r>
            <a:r>
              <a:rPr sz="11500" b="1" spc="5" dirty="0">
                <a:latin typeface="Arial"/>
                <a:cs typeface="Arial"/>
              </a:rPr>
              <a:t>el</a:t>
            </a:r>
            <a:r>
              <a:rPr sz="11500" b="1" dirty="0">
                <a:latin typeface="Arial"/>
                <a:cs typeface="Arial"/>
              </a:rPr>
              <a:t>c</a:t>
            </a:r>
            <a:r>
              <a:rPr sz="11500" b="1" spc="-10" dirty="0">
                <a:latin typeface="Arial"/>
                <a:cs typeface="Arial"/>
              </a:rPr>
              <a:t>o</a:t>
            </a:r>
            <a:r>
              <a:rPr sz="11500" b="1" spc="5" dirty="0">
                <a:latin typeface="Arial"/>
                <a:cs typeface="Arial"/>
              </a:rPr>
              <a:t>m</a:t>
            </a:r>
            <a:r>
              <a:rPr sz="11500" b="1" spc="-5" dirty="0">
                <a:latin typeface="Arial"/>
                <a:cs typeface="Arial"/>
              </a:rPr>
              <a:t>e</a:t>
            </a:r>
            <a:endParaRPr sz="1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37625" y="6599373"/>
            <a:ext cx="139700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20"/>
              </a:lnSpc>
            </a:pPr>
            <a:fld id="{81D60167-4931-47E6-BA6A-407CBD079E47}" type="slidenum">
              <a:rPr sz="1400" b="1" spc="-5" dirty="0">
                <a:solidFill>
                  <a:srgbClr val="FF9900"/>
                </a:solidFill>
                <a:latin typeface="Times New Roman"/>
                <a:cs typeface="Times New Roman"/>
              </a:rPr>
              <a:t>2</a:t>
            </a:fld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75" y="6611958"/>
            <a:ext cx="4921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lang="en-US"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9/9/19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4125" y="6624317"/>
            <a:ext cx="1403985" cy="167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65"/>
              </a:lnSpc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UCB CS88 </a:t>
            </a:r>
            <a:r>
              <a:rPr lang="en-US" sz="1200" b="1" spc="-5" dirty="0">
                <a:solidFill>
                  <a:srgbClr val="114FFB"/>
                </a:solidFill>
                <a:latin typeface="Helvetica"/>
                <a:cs typeface="Helvetica"/>
              </a:rPr>
              <a:t>Fa19</a:t>
            </a:r>
            <a:r>
              <a:rPr sz="1200" b="1" spc="-8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dirty="0">
                <a:solidFill>
                  <a:srgbClr val="114FFB"/>
                </a:solidFill>
                <a:latin typeface="Helvetica"/>
                <a:cs typeface="Helvetica"/>
              </a:rPr>
              <a:t>L1</a:t>
            </a:r>
            <a:endParaRPr sz="1200" dirty="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5175" y="4864100"/>
            <a:ext cx="6964680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69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latin typeface="Arial"/>
                <a:cs typeface="Arial"/>
              </a:rPr>
              <a:t>We </a:t>
            </a:r>
            <a:r>
              <a:rPr sz="2400" b="1" dirty="0">
                <a:latin typeface="Arial"/>
                <a:cs typeface="Arial"/>
              </a:rPr>
              <a:t>are </a:t>
            </a:r>
            <a:r>
              <a:rPr sz="2400" b="1" spc="-5" dirty="0">
                <a:latin typeface="Arial"/>
                <a:cs typeface="Arial"/>
              </a:rPr>
              <a:t>all here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learn:</a:t>
            </a:r>
            <a:endParaRPr sz="2400">
              <a:latin typeface="Arial"/>
              <a:cs typeface="Arial"/>
            </a:endParaRPr>
          </a:p>
          <a:p>
            <a:pPr marL="927100">
              <a:lnSpc>
                <a:spcPts val="2690"/>
              </a:lnSpc>
            </a:pPr>
            <a:r>
              <a:rPr sz="2400" b="1" spc="-5" dirty="0">
                <a:latin typeface="Courier New"/>
                <a:cs typeface="Courier New"/>
              </a:rPr>
              <a:t>Knowledge(end) </a:t>
            </a:r>
            <a:r>
              <a:rPr sz="2400" b="1" dirty="0">
                <a:latin typeface="Courier New"/>
                <a:cs typeface="Courier New"/>
              </a:rPr>
              <a:t>–</a:t>
            </a:r>
            <a:r>
              <a:rPr sz="2400" b="1" spc="-100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Knowledge(start)</a:t>
            </a:r>
            <a:endParaRPr sz="2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232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Lecture + 1 Lab/Discussion on Friday (!!!)</a:t>
            </a:r>
          </a:p>
          <a:p>
            <a:r>
              <a:rPr lang="en-US" dirty="0"/>
              <a:t>Lecture introduces concepts (quickly!), answers why questions.</a:t>
            </a:r>
          </a:p>
          <a:p>
            <a:r>
              <a:rPr lang="en-US" dirty="0"/>
              <a:t>Lab provides concrete detail hands-on</a:t>
            </a:r>
          </a:p>
          <a:p>
            <a:r>
              <a:rPr lang="en-US" dirty="0"/>
              <a:t>Homework (10) cements your understanding</a:t>
            </a:r>
          </a:p>
          <a:p>
            <a:pPr lvl="1"/>
            <a:r>
              <a:rPr lang="en-US" dirty="0"/>
              <a:t>Out Tuesdays, Due Next Thurs (~9 days)</a:t>
            </a:r>
          </a:p>
          <a:p>
            <a:r>
              <a:rPr lang="en-US" dirty="0"/>
              <a:t>Projects (2) put your understanding to work in building complete applications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/>
              <a:t>Probably: Ants vs Some Bees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marL="400050" indent="-342900"/>
            <a:r>
              <a:rPr lang="en-US" dirty="0"/>
              <a:t>Readings: </a:t>
            </a:r>
            <a:r>
              <a:rPr lang="en-US" dirty="0">
                <a:hlinkClick r:id="rId3"/>
              </a:rPr>
              <a:t>http://composingprograms.com</a:t>
            </a:r>
            <a:endParaRPr lang="en-US" dirty="0"/>
          </a:p>
          <a:p>
            <a:pPr marL="800100" lvl="1" indent="-342900"/>
            <a:r>
              <a:rPr lang="en-US" dirty="0"/>
              <a:t>Same as cs61a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pic>
        <p:nvPicPr>
          <p:cNvPr id="7" name="Picture 6" descr="Screen Shot 2016-01-24 at 3.33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75999"/>
            <a:ext cx="4419600" cy="152935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D45DEEC-971D-4540-9D91-633F181EB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A40EA2-58A7-E74C-BA53-0A82C518B88C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2573154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Learning</a:t>
            </a:r>
          </a:p>
          <a:p>
            <a:r>
              <a:rPr lang="en-US" sz="3600" dirty="0"/>
              <a:t>Community</a:t>
            </a:r>
          </a:p>
          <a:p>
            <a:r>
              <a:rPr lang="en-US" sz="3600" dirty="0"/>
              <a:t>Respect</a:t>
            </a:r>
          </a:p>
          <a:p>
            <a:r>
              <a:rPr lang="en-US" sz="3600" dirty="0"/>
              <a:t>Collaboration</a:t>
            </a:r>
          </a:p>
          <a:p>
            <a:r>
              <a:rPr lang="en-US" sz="3600" dirty="0"/>
              <a:t>Peer Instruction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295401"/>
            <a:ext cx="3095084" cy="231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3048000"/>
            <a:ext cx="2209800" cy="320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996D018-BE50-1949-A59B-9741777D0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BD11C76-6958-8046-88C7-C673F41605EE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150056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Piazza</a:t>
            </a:r>
            <a:r>
              <a:rPr lang="en-US" dirty="0"/>
              <a:t> for {</a:t>
            </a:r>
            <a:r>
              <a:rPr lang="en-US" dirty="0" err="1"/>
              <a:t>ask,answer</a:t>
            </a:r>
            <a:r>
              <a:rPr lang="en-US" dirty="0"/>
              <a:t>}</a:t>
            </a:r>
            <a:r>
              <a:rPr lang="en-US" dirty="0" err="1"/>
              <a:t>ing</a:t>
            </a:r>
            <a:r>
              <a:rPr lang="en-US" dirty="0"/>
              <a:t> questions</a:t>
            </a:r>
          </a:p>
        </p:txBody>
      </p:sp>
      <p:pic>
        <p:nvPicPr>
          <p:cNvPr id="20483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18" b="1118"/>
          <a:stretch>
            <a:fillRect/>
          </a:stretch>
        </p:blipFill>
        <p:spPr>
          <a:xfrm>
            <a:off x="609600" y="1090613"/>
            <a:ext cx="7924800" cy="51657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22</a:t>
            </a:fld>
            <a:endParaRPr lang="en-US" b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D279C5-54DE-0A41-A3EB-A6B38F827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18F5F2-94B3-AC45-A7F7-923CFBC141FC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428885286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will we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Your laptop</a:t>
            </a:r>
          </a:p>
          <a:p>
            <a:pPr lvl="1"/>
            <a:r>
              <a:rPr lang="en-US" sz="3000" dirty="0"/>
              <a:t> Using an editor and a terminal</a:t>
            </a:r>
          </a:p>
          <a:p>
            <a:r>
              <a:rPr lang="en-US" sz="3600" dirty="0"/>
              <a:t>cs88.org</a:t>
            </a:r>
          </a:p>
          <a:p>
            <a:r>
              <a:rPr lang="en-US" sz="3600" dirty="0" err="1"/>
              <a:t>Datahub.berkeley.edu</a:t>
            </a:r>
            <a:endParaRPr lang="en-US" sz="3600" dirty="0"/>
          </a:p>
          <a:p>
            <a:pPr lvl="1"/>
            <a:r>
              <a:rPr lang="en-US" sz="3000" dirty="0"/>
              <a:t> Not as often, but an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23</a:t>
            </a:fld>
            <a:endParaRPr lang="en-US" b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CEC132-4F45-AB4C-8DF3-AD76BCA5E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1683CAC-49F3-A04C-AACE-64460399A5AA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108100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Check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r>
              <a:rPr lang="en-US" sz="3600" dirty="0"/>
              <a:t>How has lab gone so far?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A. Labs have gone fantastic!</a:t>
            </a:r>
          </a:p>
          <a:p>
            <a:r>
              <a:rPr lang="en-US" sz="3600" dirty="0"/>
              <a:t>B. Labs have gone alright…</a:t>
            </a:r>
          </a:p>
          <a:p>
            <a:r>
              <a:rPr lang="en-US" sz="3600" dirty="0"/>
              <a:t>C. Labs have gone very well…</a:t>
            </a:r>
          </a:p>
          <a:p>
            <a:r>
              <a:rPr lang="en-US" sz="3600" dirty="0"/>
              <a:t>D. I haven’t been to lab yet.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24</a:t>
            </a:fld>
            <a:endParaRPr lang="en-US" b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16AFF9-EC54-374B-95C8-511A8127C2A5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1947049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iClicker</a:t>
            </a:r>
            <a:r>
              <a:rPr lang="en-US" dirty="0"/>
              <a:t> Check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r>
              <a:rPr lang="en-US" sz="3600" dirty="0"/>
              <a:t>Are you enrolled in Data 8?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A. I took if Fall 2018 or earlier</a:t>
            </a:r>
          </a:p>
          <a:p>
            <a:r>
              <a:rPr lang="en-US" sz="3600" dirty="0"/>
              <a:t>B. I took it Spring 2019</a:t>
            </a:r>
          </a:p>
          <a:p>
            <a:r>
              <a:rPr lang="en-US" sz="3600" dirty="0"/>
              <a:t>C. I’m taking it right now</a:t>
            </a:r>
          </a:p>
          <a:p>
            <a:r>
              <a:rPr lang="en-US" sz="3600" dirty="0"/>
              <a:t>D. I am trying to enroll in Data 8</a:t>
            </a:r>
          </a:p>
          <a:p>
            <a:r>
              <a:rPr lang="en-US" sz="3600" dirty="0"/>
              <a:t>E. I am not taking Data 8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25</a:t>
            </a:fld>
            <a:endParaRPr lang="en-US" b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16AFF9-EC54-374B-95C8-511A8127C2A5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946542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400" y="1219200"/>
            <a:ext cx="4572000" cy="5257800"/>
          </a:xfrm>
        </p:spPr>
        <p:txBody>
          <a:bodyPr/>
          <a:lstStyle/>
          <a:p>
            <a:r>
              <a:rPr lang="en-US" sz="2400" dirty="0"/>
              <a:t>EPA</a:t>
            </a:r>
          </a:p>
          <a:p>
            <a:pPr lvl="1"/>
            <a:r>
              <a:rPr lang="en-US" sz="2000" dirty="0"/>
              <a:t>Rewards good behavior</a:t>
            </a:r>
          </a:p>
          <a:p>
            <a:pPr lvl="1"/>
            <a:r>
              <a:rPr lang="en-US" sz="2000" u="sng" dirty="0"/>
              <a:t>E</a:t>
            </a:r>
            <a:r>
              <a:rPr lang="en-US" sz="2000" dirty="0"/>
              <a:t>ffort</a:t>
            </a:r>
          </a:p>
          <a:p>
            <a:pPr lvl="2"/>
            <a:r>
              <a:rPr lang="en-US" sz="1800" dirty="0"/>
              <a:t>E.g., Office hours, doing every single lab, </a:t>
            </a:r>
            <a:r>
              <a:rPr lang="en-US" sz="1800" dirty="0" err="1"/>
              <a:t>hw</a:t>
            </a:r>
            <a:r>
              <a:rPr lang="en-US" sz="1800" dirty="0"/>
              <a:t>, reading Piazza pages</a:t>
            </a:r>
          </a:p>
          <a:p>
            <a:pPr lvl="1"/>
            <a:r>
              <a:rPr lang="en-US" sz="2000" u="sng" dirty="0"/>
              <a:t>P</a:t>
            </a:r>
            <a:r>
              <a:rPr lang="en-US" sz="2000" dirty="0"/>
              <a:t>articipation</a:t>
            </a:r>
          </a:p>
          <a:p>
            <a:pPr lvl="2"/>
            <a:r>
              <a:rPr lang="en-US" sz="1800" dirty="0"/>
              <a:t>E.g., Raising hand in </a:t>
            </a:r>
            <a:r>
              <a:rPr lang="en-US" sz="1800" dirty="0" err="1"/>
              <a:t>lec</a:t>
            </a:r>
            <a:r>
              <a:rPr lang="en-US" sz="1800" dirty="0"/>
              <a:t> or discussion, asking questions on Piazza</a:t>
            </a:r>
          </a:p>
          <a:p>
            <a:pPr lvl="1"/>
            <a:r>
              <a:rPr lang="en-US" sz="2000" u="sng" dirty="0"/>
              <a:t>A</a:t>
            </a:r>
            <a:r>
              <a:rPr lang="en-US" sz="2000" dirty="0"/>
              <a:t>ltruism</a:t>
            </a:r>
          </a:p>
          <a:p>
            <a:pPr lvl="2"/>
            <a:r>
              <a:rPr lang="en-US" sz="1800" dirty="0"/>
              <a:t>E.g., helping other students in lab, answering questions on Piazza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38600" y="1219200"/>
            <a:ext cx="5326856" cy="5305864"/>
          </a:xfrm>
        </p:spPr>
        <p:txBody>
          <a:bodyPr/>
          <a:lstStyle/>
          <a:p>
            <a:r>
              <a:rPr lang="en-US" sz="2400" dirty="0"/>
              <a:t>You have 3 “Slip Days”</a:t>
            </a:r>
          </a:p>
          <a:p>
            <a:pPr lvl="1"/>
            <a:r>
              <a:rPr lang="en-US" sz="2000" dirty="0"/>
              <a:t>You use them to extend due date, 1 slip day for 1 day extension</a:t>
            </a:r>
          </a:p>
          <a:p>
            <a:pPr lvl="1"/>
            <a:r>
              <a:rPr lang="en-US" sz="2000" dirty="0"/>
              <a:t>You can use them one at a time or all at once or in any combination</a:t>
            </a:r>
          </a:p>
          <a:p>
            <a:pPr lvl="1"/>
            <a:r>
              <a:rPr lang="en-US" sz="2000" dirty="0"/>
              <a:t>They follow you around when you pair up (you are counted individually)</a:t>
            </a:r>
          </a:p>
          <a:p>
            <a:pPr lvl="2"/>
            <a:r>
              <a:rPr lang="en-US" sz="1800" dirty="0"/>
              <a:t>E.g., A has 2, B has 0.</a:t>
            </a:r>
            <a:br>
              <a:rPr lang="en-US" sz="1800" dirty="0"/>
            </a:br>
            <a:r>
              <a:rPr lang="en-US" sz="1800" dirty="0"/>
              <a:t>Project is late by 1 day.</a:t>
            </a:r>
            <a:br>
              <a:rPr lang="en-US" sz="1800" dirty="0"/>
            </a:br>
            <a:r>
              <a:rPr lang="en-US" sz="1800" dirty="0"/>
              <a:t>A uses 1, B is 1 day late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Pro-student Grading Policies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26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9D10D-E1D4-4245-BBA5-BC3E9674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" y="6510291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465137" y="990600"/>
            <a:ext cx="4460875" cy="5305425"/>
          </a:xfrm>
        </p:spPr>
        <p:txBody>
          <a:bodyPr/>
          <a:lstStyle/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act of leaving out of consideration one or more properties of a complex object so as to attend to others.”</a:t>
            </a:r>
          </a:p>
          <a:p>
            <a:r>
              <a:rPr lang="en-US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marL="457200" lvl="1" indent="0">
              <a:buNone/>
            </a:pPr>
            <a:r>
              <a:rPr lang="en-US" dirty="0">
                <a:latin typeface="18 VAG Rounded Light   02390" charset="0"/>
              </a:rPr>
              <a:t>“The process of formulating general concepts by abstracting common properties of instances”</a:t>
            </a:r>
          </a:p>
          <a:p>
            <a:r>
              <a:rPr lang="en-US" dirty="0">
                <a:latin typeface="18 VAG Rounded Light   02390" charset="0"/>
              </a:rPr>
              <a:t>Technical terms: </a:t>
            </a:r>
            <a:r>
              <a:rPr lang="en-US" sz="2400" dirty="0">
                <a:latin typeface="18 VAG Rounded Light   02390" charset="0"/>
              </a:rPr>
              <a:t>Compression, Quantization, Clustering, </a:t>
            </a:r>
            <a:r>
              <a:rPr lang="en-US" sz="2400" dirty="0" err="1">
                <a:latin typeface="18 VAG Rounded Light   02390" charset="0"/>
              </a:rPr>
              <a:t>Unsupervized</a:t>
            </a:r>
            <a:r>
              <a:rPr lang="en-US" sz="2400" dirty="0">
                <a:latin typeface="18 VAG Rounded Light   02390" charset="0"/>
              </a:rPr>
              <a:t> Learning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4800600" y="1181100"/>
            <a:ext cx="3748088" cy="4924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</a:t>
            </a: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926013" y="6019800"/>
            <a:ext cx="3495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sz="1800" i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A8213-ABC3-C64E-B53B-04BC5EA9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5320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4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Experiment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407207" cy="449580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223D6-B825-9F4B-B0E3-E0F3057A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55320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01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Where are you from?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4191000" cy="2743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Possible Answers: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Planet Earth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Europe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California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The Bay Area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San Mateo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1947 Center Street, Berkeley, CA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37.8693° N, 122.2696° W</a:t>
            </a:r>
          </a:p>
          <a:p>
            <a:endParaRPr lang="en-US" sz="32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marL="0" indent="0">
              <a:buNone/>
            </a:pPr>
            <a:endParaRPr lang="en-US" sz="2400" dirty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5410200"/>
            <a:ext cx="87630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All correct but different levels of abstraction!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19200"/>
            <a:ext cx="2679700" cy="3111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01/19/18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Sp18 L1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5287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4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B507C-4E73-C545-9130-280A56FD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99" y="845080"/>
            <a:ext cx="9144000" cy="57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4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Abstraction gone wrong!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0600"/>
            <a:ext cx="6858000" cy="5372100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30</a:t>
            </a:fld>
            <a:endParaRPr lang="en-US" b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7E06F-2A64-0348-A47A-B0FA4D45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53415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335462" cy="5305425"/>
          </a:xfrm>
        </p:spPr>
        <p:txBody>
          <a:bodyPr/>
          <a:lstStyle/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look at only the interesting data, leave out the details, zoom in/out…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focus on the essence, the cleanest way to map the messy real world to one you can build</a:t>
            </a:r>
          </a:p>
          <a:p>
            <a:r>
              <a:rPr lang="en-US" sz="2400" dirty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7" b="87"/>
          <a:stretch>
            <a:fillRect/>
          </a:stretch>
        </p:blipFill>
        <p:spPr>
          <a:xfrm>
            <a:off x="5256213" y="1143000"/>
            <a:ext cx="2836862" cy="42957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Detail Removal (in Data Science)</a:t>
            </a:r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660900" y="5486400"/>
            <a:ext cx="4025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sz="1800" i="1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31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1D20A-860A-9940-BE7D-2AEEBDDCD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534150"/>
            <a:ext cx="594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9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724400" cy="5257800"/>
          </a:xfrm>
        </p:spPr>
        <p:txBody>
          <a:bodyPr/>
          <a:lstStyle/>
          <a:p>
            <a:r>
              <a:rPr lang="en-US" sz="2400" dirty="0"/>
              <a:t>Examples:</a:t>
            </a:r>
          </a:p>
          <a:p>
            <a:pPr lvl="1"/>
            <a:r>
              <a:rPr lang="en-US" sz="2000" dirty="0"/>
              <a:t>Functions (e.g., sin x)</a:t>
            </a:r>
          </a:p>
          <a:p>
            <a:pPr lvl="1"/>
            <a:r>
              <a:rPr lang="en-US" sz="2000" dirty="0"/>
              <a:t>Hiring contractors</a:t>
            </a:r>
          </a:p>
          <a:p>
            <a:pPr lvl="1"/>
            <a:r>
              <a:rPr lang="en-US" sz="2000" dirty="0"/>
              <a:t>Application Programming Interfaces (APIs)</a:t>
            </a:r>
          </a:p>
          <a:p>
            <a:pPr lvl="1"/>
            <a:r>
              <a:rPr lang="en-US" sz="2000" dirty="0"/>
              <a:t>Technology (e.g., cars)</a:t>
            </a:r>
          </a:p>
          <a:p>
            <a:endParaRPr lang="en-US" sz="2400" dirty="0"/>
          </a:p>
          <a:p>
            <a:r>
              <a:rPr lang="en-US" sz="2400" dirty="0"/>
              <a:t>Amazing things are built when these layer</a:t>
            </a:r>
          </a:p>
          <a:p>
            <a:pPr lvl="1"/>
            <a:r>
              <a:rPr lang="en-US" sz="2000" dirty="0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 dirty="0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18 VAG Rounded Light   02390"/>
              </a:rPr>
              <a:t>Abstraction Barrier (Interface)</a:t>
            </a:r>
            <a:br>
              <a:rPr lang="en-US" sz="2400" dirty="0">
                <a:latin typeface="18 VAG Rounded Light   02390"/>
              </a:rPr>
            </a:br>
            <a:r>
              <a:rPr lang="en-US" sz="1600" dirty="0">
                <a:latin typeface="18 VAG Rounded Light   02390"/>
              </a:rPr>
              <a:t>(the interface, or specification, or contract)</a:t>
            </a:r>
            <a:endParaRPr lang="en-US" sz="2400" dirty="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8682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br>
              <a:rPr lang="en-US" sz="1800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1800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876800" y="1447800"/>
            <a:ext cx="40259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/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b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endParaRPr lang="en-US" sz="1800" i="1" dirty="0">
              <a:solidFill>
                <a:srgbClr val="FF00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Fa19 L1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22610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6700" y="995855"/>
            <a:ext cx="8686800" cy="5257800"/>
          </a:xfrm>
        </p:spPr>
        <p:txBody>
          <a:bodyPr/>
          <a:lstStyle/>
          <a:p>
            <a:r>
              <a:rPr lang="en-US" sz="2400" dirty="0"/>
              <a:t>Abstraction is not universal without loss of information (mathematically provable). This means, in the end, the complexity can only be “moved around” </a:t>
            </a:r>
          </a:p>
          <a:p>
            <a:endParaRPr lang="en-US" sz="2400" dirty="0"/>
          </a:p>
          <a:p>
            <a:r>
              <a:rPr lang="en-US" sz="2400" dirty="0"/>
              <a:t>Abstraction makes us </a:t>
            </a:r>
            <a:br>
              <a:rPr lang="en-US" sz="2400" dirty="0"/>
            </a:br>
            <a:r>
              <a:rPr lang="en-US" sz="2400" dirty="0"/>
              <a:t>forget how things actually </a:t>
            </a:r>
            <a:br>
              <a:rPr lang="en-US" sz="2400" dirty="0"/>
            </a:br>
            <a:r>
              <a:rPr lang="en-US" sz="2400" dirty="0"/>
              <a:t>work and can therefore </a:t>
            </a:r>
            <a:br>
              <a:rPr lang="en-US" sz="2400" dirty="0"/>
            </a:br>
            <a:r>
              <a:rPr lang="en-US" sz="2400" dirty="0"/>
              <a:t>hide bias. Example: AI and </a:t>
            </a:r>
            <a:br>
              <a:rPr lang="en-US" sz="2400" dirty="0"/>
            </a:br>
            <a:r>
              <a:rPr lang="en-US" sz="2400" dirty="0"/>
              <a:t>hiring decisions.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Abstraction makes things special and that creates dependencies. Dependencies grow longer and longer over time and can become unmanageable.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 dirty="0"/>
              <a:t>Abstraction: Pitfalls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Fa19 L1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33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8D2C62-C380-504B-96A9-456FD3DC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11" y="2174328"/>
            <a:ext cx="428398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9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CS: Data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620000" cy="838200"/>
          </a:xfrm>
        </p:spPr>
        <p:txBody>
          <a:bodyPr/>
          <a:lstStyle/>
          <a:p>
            <a:r>
              <a:rPr lang="en-US" dirty="0"/>
              <a:t>What’s this?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34</a:t>
            </a:fld>
            <a:endParaRPr lang="en-US" b="0"/>
          </a:p>
        </p:txBody>
      </p:sp>
      <p:sp>
        <p:nvSpPr>
          <p:cNvPr id="7" name="Rectangle 6"/>
          <p:cNvSpPr/>
          <p:nvPr/>
        </p:nvSpPr>
        <p:spPr>
          <a:xfrm>
            <a:off x="4094532" y="2967335"/>
            <a:ext cx="954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4876800"/>
            <a:ext cx="1828800" cy="381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19200" y="1905000"/>
            <a:ext cx="7584098" cy="826532"/>
            <a:chOff x="1219200" y="1905000"/>
            <a:chExt cx="7584098" cy="826532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1219200" y="2209800"/>
              <a:ext cx="6781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1" name="Straight Connector 10"/>
            <p:cNvCxnSpPr>
              <a:stCxn id="3" idx="2"/>
            </p:cNvCxnSpPr>
            <p:nvPr/>
          </p:nvCxnSpPr>
          <p:spPr bwMode="auto">
            <a:xfrm>
              <a:off x="4495800" y="1905000"/>
              <a:ext cx="0" cy="53340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553200" y="2362200"/>
              <a:ext cx="225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Real (or ideal) world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48400" y="4953000"/>
            <a:ext cx="273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300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and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elements </a:t>
            </a:r>
          </a:p>
          <a:p>
            <a:pPr lvl="1"/>
            <a:r>
              <a:rPr lang="en-US" dirty="0"/>
              <a:t>with some internal representation</a:t>
            </a:r>
          </a:p>
          <a:p>
            <a:pPr lvl="1"/>
            <a:r>
              <a:rPr lang="en-US" dirty="0"/>
              <a:t>E.g. Integers, Floats, Booleans, Strings, …</a:t>
            </a:r>
          </a:p>
          <a:p>
            <a:r>
              <a:rPr lang="en-US" dirty="0"/>
              <a:t>Set of operations on elements of the type</a:t>
            </a:r>
          </a:p>
          <a:p>
            <a:pPr lvl="1"/>
            <a:r>
              <a:rPr lang="en-US" dirty="0"/>
              <a:t>e.g. +, *, -, /, %, //, **</a:t>
            </a:r>
          </a:p>
          <a:p>
            <a:pPr lvl="1"/>
            <a:r>
              <a:rPr lang="en-US" dirty="0"/>
              <a:t>==, &lt;, &gt;, &lt;=, &gt;=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Commutative, Associative, …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Expressions are valid well-defined sets of operations on elements that produce a value of a type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15240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9180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and HW 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5029200"/>
          </a:xfrm>
        </p:spPr>
        <p:txBody>
          <a:bodyPr/>
          <a:lstStyle/>
          <a:p>
            <a:r>
              <a:rPr lang="en-US" sz="2800" dirty="0"/>
              <a:t>Lab will get you more practice with functions in Python</a:t>
            </a:r>
            <a:endParaRPr lang="en-US" sz="2800" i="1" dirty="0"/>
          </a:p>
          <a:p>
            <a:pPr lvl="1"/>
            <a:r>
              <a:rPr lang="en-US" sz="2000" dirty="0"/>
              <a:t>Make sure you’ve done Lab 1</a:t>
            </a:r>
          </a:p>
          <a:p>
            <a:pPr lvl="1"/>
            <a:endParaRPr lang="en-US" sz="2000" dirty="0"/>
          </a:p>
          <a:p>
            <a:r>
              <a:rPr lang="en-US" sz="2800" dirty="0"/>
              <a:t>HW will give practice and explain subtleties of types, operators, and expressions</a:t>
            </a:r>
          </a:p>
          <a:p>
            <a:pPr lvl="1"/>
            <a:r>
              <a:rPr lang="en-US" sz="2000" dirty="0"/>
              <a:t>In a program development environment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36</a:t>
            </a:fld>
            <a:endParaRPr lang="en-US" b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ED6F6-A1CB-834A-B88E-15E522B15609}"/>
              </a:ext>
            </a:extLst>
          </p:cNvPr>
          <p:cNvSpPr txBox="1">
            <a:spLocks/>
          </p:cNvSpPr>
          <p:nvPr/>
        </p:nvSpPr>
        <p:spPr bwMode="auto">
          <a:xfrm>
            <a:off x="685800" y="44196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/>
              <a:t>What’s the difference between ‘==‘ and ‘=‘ 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48572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binary digit (bit) is a symbol from {0,1}.</a:t>
            </a:r>
          </a:p>
          <a:p>
            <a:r>
              <a:rPr lang="en-US" sz="2000" dirty="0"/>
              <a:t>How many things can you represent with N bits?</a:t>
            </a:r>
            <a:endParaRPr lang="en-US" sz="14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How many things can you represent with 1 digit (0-9)? </a:t>
            </a:r>
          </a:p>
          <a:p>
            <a:r>
              <a:rPr lang="en-US" sz="2000" dirty="0"/>
              <a:t>2 digits? 6 digits?</a:t>
            </a:r>
            <a:endParaRPr lang="en-US" sz="14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37</a:t>
            </a:fld>
            <a:endParaRPr lang="en-US" b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276817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CS88 Team -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620000" cy="5257800"/>
          </a:xfrm>
        </p:spPr>
        <p:txBody>
          <a:bodyPr/>
          <a:lstStyle/>
          <a:p>
            <a:r>
              <a:rPr lang="en-US" dirty="0"/>
              <a:t>Michael Ball</a:t>
            </a:r>
          </a:p>
          <a:p>
            <a:pPr lvl="1"/>
            <a:r>
              <a:rPr lang="en-US" dirty="0">
                <a:hlinkClick r:id="rId2"/>
              </a:rPr>
              <a:t>ball@Berkeley.edu</a:t>
            </a:r>
            <a:r>
              <a:rPr lang="en-US" dirty="0"/>
              <a:t> – You’re best off by using Piazza!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625 Soda Hall</a:t>
            </a:r>
          </a:p>
          <a:p>
            <a:pPr lvl="1"/>
            <a:r>
              <a:rPr lang="en-US" dirty="0">
                <a:hlinkClick r:id="rId3"/>
              </a:rPr>
              <a:t>http://michaelball.co</a:t>
            </a:r>
            <a:r>
              <a:rPr lang="en-US" dirty="0"/>
              <a:t> – I don’t update this much…</a:t>
            </a:r>
          </a:p>
          <a:p>
            <a:pPr lvl="2"/>
            <a:r>
              <a:rPr lang="en-US" dirty="0"/>
              <a:t>It was great procrastination when I was a CS student.</a:t>
            </a:r>
          </a:p>
          <a:p>
            <a:pPr lvl="1"/>
            <a:r>
              <a:rPr lang="en-US" dirty="0"/>
              <a:t>Office hours: Tues 5:00-7:00pm @ 625 Soda</a:t>
            </a:r>
          </a:p>
          <a:p>
            <a:pPr lvl="1"/>
            <a:r>
              <a:rPr lang="en-US" dirty="0"/>
              <a:t>A few minutes after class</a:t>
            </a:r>
          </a:p>
          <a:p>
            <a:r>
              <a:rPr lang="en-US" dirty="0"/>
              <a:t>Things I do:</a:t>
            </a:r>
          </a:p>
          <a:p>
            <a:pPr lvl="1"/>
            <a:r>
              <a:rPr lang="en-US" dirty="0"/>
              <a:t>Intro CS Research</a:t>
            </a:r>
          </a:p>
          <a:p>
            <a:pPr lvl="2"/>
            <a:r>
              <a:rPr lang="en-US" dirty="0"/>
              <a:t>Tools, curriculum</a:t>
            </a:r>
          </a:p>
          <a:p>
            <a:pPr lvl="1"/>
            <a:r>
              <a:rPr lang="en-US" dirty="0"/>
              <a:t>Training TAs</a:t>
            </a:r>
          </a:p>
          <a:p>
            <a:pPr lvl="1"/>
            <a:r>
              <a:rPr lang="en-US" dirty="0"/>
              <a:t>Building Educational Software (Gradescope)</a:t>
            </a:r>
          </a:p>
          <a:p>
            <a:pPr lvl="1"/>
            <a:r>
              <a:rPr lang="en-US" dirty="0"/>
              <a:t>Tools for web accessibility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DD9696-F406-F74B-BFC6-312D0A166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53200"/>
            <a:ext cx="15240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09/9/19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08F411-2B95-0C42-87E6-075D58BE8394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5112-A0FE-5E41-BD29-3AA259CC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2164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r>
              <a:rPr lang="en-US" sz="3600" dirty="0"/>
              <a:t>Introduce you to</a:t>
            </a:r>
            <a:r>
              <a:rPr lang="en-US" sz="3000" dirty="0"/>
              <a:t> </a:t>
            </a:r>
          </a:p>
          <a:p>
            <a:pPr lvl="1"/>
            <a:r>
              <a:rPr lang="en-US" sz="3000" dirty="0"/>
              <a:t> the field</a:t>
            </a:r>
          </a:p>
          <a:p>
            <a:pPr lvl="1"/>
            <a:r>
              <a:rPr lang="en-US" sz="3000" dirty="0"/>
              <a:t> the course</a:t>
            </a:r>
          </a:p>
          <a:p>
            <a:pPr lvl="1"/>
            <a:r>
              <a:rPr lang="en-US" sz="3000" dirty="0"/>
              <a:t> the team </a:t>
            </a:r>
          </a:p>
          <a:p>
            <a:r>
              <a:rPr lang="en-US" sz="3600" dirty="0"/>
              <a:t>Answer your questions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Big Ideas: </a:t>
            </a:r>
          </a:p>
          <a:p>
            <a:pPr lvl="1"/>
            <a:r>
              <a:rPr lang="en-US" sz="3000" dirty="0"/>
              <a:t> Abstraction</a:t>
            </a:r>
          </a:p>
          <a:p>
            <a:pPr lvl="1"/>
            <a:r>
              <a:rPr lang="en-US" sz="3000" dirty="0"/>
              <a:t> Data Type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343400"/>
            <a:ext cx="3385222" cy="1978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524000"/>
            <a:ext cx="3527588" cy="1784801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16AFF9-EC54-374B-95C8-511A8127C2A5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29633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257800"/>
          </a:xfrm>
        </p:spPr>
        <p:txBody>
          <a:bodyPr/>
          <a:lstStyle/>
          <a:p>
            <a:r>
              <a:rPr lang="en-US" sz="3600" dirty="0"/>
              <a:t>Labs are Fridays – we do take attendance</a:t>
            </a:r>
          </a:p>
          <a:p>
            <a:r>
              <a:rPr lang="en-US" sz="3600" dirty="0"/>
              <a:t>Lab 1 is due tomorrow night</a:t>
            </a:r>
          </a:p>
          <a:p>
            <a:r>
              <a:rPr lang="en-US" sz="3600" dirty="0"/>
              <a:t>HW 1 is due Thurs night</a:t>
            </a:r>
          </a:p>
          <a:p>
            <a:r>
              <a:rPr lang="en-US" sz="3600" dirty="0"/>
              <a:t>CS Mentors Sections:</a:t>
            </a:r>
          </a:p>
          <a:p>
            <a:r>
              <a:rPr lang="en-US" sz="1600" dirty="0">
                <a:hlinkClick r:id="rId3"/>
              </a:rPr>
              <a:t>http://www.bit.ly/88csm1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16AFF9-EC54-374B-95C8-511A8127C2A5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10395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59" y="3962400"/>
            <a:ext cx="3860799" cy="2895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426" r="8981" b="2861"/>
          <a:stretch>
            <a:fillRect/>
          </a:stretch>
        </p:blipFill>
        <p:spPr>
          <a:xfrm>
            <a:off x="5773206" y="250685"/>
            <a:ext cx="3138059" cy="4495040"/>
          </a:xfrm>
          <a:prstGeom prst="rect">
            <a:avLst/>
          </a:prstGeom>
        </p:spPr>
      </p:pic>
      <p:pic>
        <p:nvPicPr>
          <p:cNvPr id="8" name="Picture 7" descr="the-data-delu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"/>
          <a:stretch>
            <a:fillRect/>
          </a:stretch>
        </p:blipFill>
        <p:spPr>
          <a:xfrm>
            <a:off x="4247408" y="3743503"/>
            <a:ext cx="2360630" cy="2783801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40" y="4665292"/>
            <a:ext cx="2422498" cy="1864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914400"/>
            <a:ext cx="3742359" cy="2806770"/>
          </a:xfrm>
          <a:prstGeom prst="rect">
            <a:avLst/>
          </a:prstGeom>
          <a:ln>
            <a:solidFill>
              <a:srgbClr val="4F81BD">
                <a:alpha val="0"/>
              </a:srgbClr>
            </a:solidFill>
          </a:ln>
        </p:spPr>
      </p:pic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9"/>
          <a:stretch>
            <a:fillRect/>
          </a:stretch>
        </p:blipFill>
        <p:spPr>
          <a:xfrm>
            <a:off x="3340350" y="2591857"/>
            <a:ext cx="2476647" cy="1151646"/>
          </a:xfrm>
          <a:prstGeom prst="rect">
            <a:avLst/>
          </a:prstGeom>
        </p:spPr>
      </p:pic>
      <p:pic>
        <p:nvPicPr>
          <p:cNvPr id="16" name="Picture 15" descr="_DSC7071b.jpg"/>
          <p:cNvPicPr>
            <a:picLocks noChangeAspect="1"/>
          </p:cNvPicPr>
          <p:nvPr/>
        </p:nvPicPr>
        <p:blipFill>
          <a:blip r:embed="rId9">
            <a:lum bright="20000" contrast="14000"/>
          </a:blip>
          <a:srcRect r="15880"/>
          <a:stretch>
            <a:fillRect/>
          </a:stretch>
        </p:blipFill>
        <p:spPr>
          <a:xfrm>
            <a:off x="4099242" y="232828"/>
            <a:ext cx="1728472" cy="23734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H="1">
            <a:off x="8901854" y="180638"/>
            <a:ext cx="407245" cy="6346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338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7</a:t>
            </a:fld>
            <a:endParaRPr lang="en-US" b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48F6204-5158-1D4F-9290-46FFCF368BD6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137506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976" y="282955"/>
            <a:ext cx="345440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b="1" spc="5" dirty="0">
                <a:latin typeface="Arial"/>
                <a:cs typeface="Arial"/>
              </a:rPr>
              <a:t>A </a:t>
            </a:r>
            <a:r>
              <a:rPr sz="2700" b="1" spc="-5" dirty="0">
                <a:latin typeface="Arial"/>
                <a:cs typeface="Arial"/>
              </a:rPr>
              <a:t>National</a:t>
            </a:r>
            <a:r>
              <a:rPr sz="2700" b="1" spc="-6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Challenge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375" y="6595364"/>
            <a:ext cx="492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9900"/>
                </a:solidFill>
                <a:latin typeface="Times New Roman"/>
                <a:cs typeface="Times New Roman"/>
              </a:rPr>
              <a:t>5/24/18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2725" y="6589268"/>
            <a:ext cx="946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21st</a:t>
            </a:r>
            <a:r>
              <a:rPr sz="1200" b="1" spc="-60" dirty="0">
                <a:solidFill>
                  <a:srgbClr val="114FFB"/>
                </a:solidFill>
                <a:latin typeface="Helvetica"/>
                <a:cs typeface="Helvetica"/>
              </a:rPr>
              <a:t> </a:t>
            </a:r>
            <a:r>
              <a:rPr sz="1200" b="1" spc="-5" dirty="0">
                <a:solidFill>
                  <a:srgbClr val="114FFB"/>
                </a:solidFill>
                <a:latin typeface="Helvetica"/>
                <a:cs typeface="Helvetica"/>
              </a:rPr>
              <a:t>Century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0325" y="6580123"/>
            <a:ext cx="1143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FF9900"/>
                </a:solidFill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8678" y="1169709"/>
            <a:ext cx="3639820" cy="3139440"/>
          </a:xfrm>
          <a:prstGeom prst="rect">
            <a:avLst/>
          </a:prstGeom>
          <a:ln w="9525">
            <a:solidFill>
              <a:srgbClr val="618FFD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1440" marR="126364">
              <a:lnSpc>
                <a:spcPct val="100099"/>
              </a:lnSpc>
              <a:spcBef>
                <a:spcPts val="240"/>
              </a:spcBef>
            </a:pP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Increasingly US jobs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require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data 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science and analytics skills. Can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we 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meet the demand? The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current  shortage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skills in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national job 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pool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demonstrates that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business-as-  usual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strategies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won’t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satisfy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the 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growing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need.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If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we are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unlock  the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promise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potential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of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data 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and all the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technologies that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depend  on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it, </a:t>
            </a:r>
            <a:r>
              <a:rPr sz="1800" spc="-10" dirty="0">
                <a:solidFill>
                  <a:srgbClr val="BC072D"/>
                </a:solidFill>
                <a:latin typeface="Calibri"/>
                <a:cs typeface="Calibri"/>
              </a:rPr>
              <a:t>employers </a:t>
            </a:r>
            <a:r>
              <a:rPr sz="1800" dirty="0">
                <a:solidFill>
                  <a:srgbClr val="BC072D"/>
                </a:solidFill>
                <a:latin typeface="Calibri"/>
                <a:cs typeface="Calibri"/>
              </a:rPr>
              <a:t>and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educators </a:t>
            </a:r>
            <a:r>
              <a:rPr sz="1800" spc="-5" dirty="0">
                <a:solidFill>
                  <a:srgbClr val="BC072D"/>
                </a:solidFill>
                <a:latin typeface="Calibri"/>
                <a:cs typeface="Calibri"/>
              </a:rPr>
              <a:t>will 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have to</a:t>
            </a:r>
            <a:r>
              <a:rPr sz="1800" spc="20" dirty="0">
                <a:solidFill>
                  <a:srgbClr val="BC072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BC072D"/>
                </a:solidFill>
                <a:latin typeface="Calibri"/>
                <a:cs typeface="Calibri"/>
              </a:rPr>
              <a:t>transform.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5184" y="917447"/>
            <a:ext cx="2295143" cy="244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3752" y="2380488"/>
            <a:ext cx="2267711" cy="3008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9317" y="2377114"/>
            <a:ext cx="2276475" cy="3014980"/>
          </a:xfrm>
          <a:custGeom>
            <a:avLst/>
            <a:gdLst/>
            <a:ahLst/>
            <a:cxnLst/>
            <a:rect l="l" t="t" r="r" b="b"/>
            <a:pathLst>
              <a:path w="2276475" h="3014979">
                <a:moveTo>
                  <a:pt x="0" y="0"/>
                </a:moveTo>
                <a:lnTo>
                  <a:pt x="2276476" y="0"/>
                </a:lnTo>
                <a:lnTo>
                  <a:pt x="2276476" y="3014415"/>
                </a:lnTo>
                <a:lnTo>
                  <a:pt x="0" y="30144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18F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6208" y="4457932"/>
            <a:ext cx="3520440" cy="2031364"/>
          </a:xfrm>
          <a:prstGeom prst="rect">
            <a:avLst/>
          </a:prstGeom>
          <a:ln w="9525">
            <a:solidFill>
              <a:srgbClr val="618FFD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258445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"/>
                <a:cs typeface="Arial"/>
              </a:rPr>
              <a:t>By 2021, </a:t>
            </a:r>
            <a:r>
              <a:rPr sz="1800" b="1" spc="-5" dirty="0">
                <a:latin typeface="Arial"/>
                <a:cs typeface="Arial"/>
              </a:rPr>
              <a:t>69%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employers  expect </a:t>
            </a:r>
            <a:r>
              <a:rPr sz="1800" spc="-5" dirty="0">
                <a:latin typeface="Arial"/>
                <a:cs typeface="Arial"/>
              </a:rPr>
              <a:t>candidates with DSA  </a:t>
            </a:r>
            <a:r>
              <a:rPr sz="1800" dirty="0">
                <a:latin typeface="Arial"/>
                <a:cs typeface="Arial"/>
              </a:rPr>
              <a:t>skills </a:t>
            </a:r>
            <a:r>
              <a:rPr sz="1800" spc="-5" dirty="0">
                <a:latin typeface="Arial"/>
                <a:cs typeface="Arial"/>
              </a:rPr>
              <a:t>to get preference for jobs 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their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organizations.</a:t>
            </a:r>
            <a:endParaRPr sz="1800">
              <a:latin typeface="Arial"/>
              <a:cs typeface="Arial"/>
            </a:endParaRPr>
          </a:p>
          <a:p>
            <a:pPr marL="91440" marR="220345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Only </a:t>
            </a:r>
            <a:r>
              <a:rPr sz="1800" b="1" spc="-5" dirty="0">
                <a:latin typeface="Arial"/>
                <a:cs typeface="Arial"/>
              </a:rPr>
              <a:t>23%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college </a:t>
            </a:r>
            <a:r>
              <a:rPr sz="1800" spc="-5" dirty="0">
                <a:latin typeface="Arial"/>
                <a:cs typeface="Arial"/>
              </a:rPr>
              <a:t>and  university leaders say their  graduates </a:t>
            </a:r>
            <a:r>
              <a:rPr sz="1800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have those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skills.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1184" y="1356360"/>
            <a:ext cx="841248" cy="880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4855" y="353568"/>
            <a:ext cx="2691383" cy="441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0474" y="286364"/>
            <a:ext cx="2795270" cy="588645"/>
          </a:xfrm>
          <a:custGeom>
            <a:avLst/>
            <a:gdLst/>
            <a:ahLst/>
            <a:cxnLst/>
            <a:rect l="l" t="t" r="r" b="b"/>
            <a:pathLst>
              <a:path w="2795270" h="588644">
                <a:moveTo>
                  <a:pt x="0" y="0"/>
                </a:moveTo>
                <a:lnTo>
                  <a:pt x="2794685" y="0"/>
                </a:lnTo>
                <a:lnTo>
                  <a:pt x="2794685" y="588617"/>
                </a:lnTo>
                <a:lnTo>
                  <a:pt x="0" y="58861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1640" y="5925311"/>
            <a:ext cx="2353056" cy="661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7206" y="5880383"/>
            <a:ext cx="2361565" cy="770890"/>
          </a:xfrm>
          <a:custGeom>
            <a:avLst/>
            <a:gdLst/>
            <a:ahLst/>
            <a:cxnLst/>
            <a:rect l="l" t="t" r="r" b="b"/>
            <a:pathLst>
              <a:path w="2361565" h="770890">
                <a:moveTo>
                  <a:pt x="0" y="0"/>
                </a:moveTo>
                <a:lnTo>
                  <a:pt x="2361220" y="0"/>
                </a:lnTo>
                <a:lnTo>
                  <a:pt x="2361220" y="770563"/>
                </a:lnTo>
                <a:lnTo>
                  <a:pt x="0" y="77056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18F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4167" y="5486400"/>
            <a:ext cx="1316736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3638" y="5438976"/>
            <a:ext cx="1495425" cy="380365"/>
          </a:xfrm>
          <a:custGeom>
            <a:avLst/>
            <a:gdLst/>
            <a:ahLst/>
            <a:cxnLst/>
            <a:rect l="l" t="t" r="r" b="b"/>
            <a:pathLst>
              <a:path w="1495425" h="380364">
                <a:moveTo>
                  <a:pt x="0" y="0"/>
                </a:moveTo>
                <a:lnTo>
                  <a:pt x="1494968" y="0"/>
                </a:lnTo>
                <a:lnTo>
                  <a:pt x="1494968" y="379755"/>
                </a:lnTo>
                <a:lnTo>
                  <a:pt x="0" y="3797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18F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8779" y="3405398"/>
            <a:ext cx="880733" cy="1311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31735" y="4367784"/>
            <a:ext cx="1277112" cy="966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29329" y="4364958"/>
            <a:ext cx="1282700" cy="974090"/>
          </a:xfrm>
          <a:custGeom>
            <a:avLst/>
            <a:gdLst/>
            <a:ahLst/>
            <a:cxnLst/>
            <a:rect l="l" t="t" r="r" b="b"/>
            <a:pathLst>
              <a:path w="1282700" h="974089">
                <a:moveTo>
                  <a:pt x="0" y="0"/>
                </a:moveTo>
                <a:lnTo>
                  <a:pt x="1282200" y="0"/>
                </a:lnTo>
                <a:lnTo>
                  <a:pt x="1282200" y="973672"/>
                </a:lnTo>
                <a:lnTo>
                  <a:pt x="0" y="97367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618F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64020" y="5571330"/>
            <a:ext cx="685491" cy="685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2191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Greatest Artifact of Human Civilization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9</a:t>
            </a:fld>
            <a:endParaRPr lang="en-US" b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6773714" cy="544022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ED728B-244B-B94B-92D8-CF359B6759C7}"/>
              </a:ext>
            </a:extLst>
          </p:cNvPr>
          <p:cNvSpPr txBox="1">
            <a:spLocks/>
          </p:cNvSpPr>
          <p:nvPr/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114FFB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dirty="0"/>
              <a:t>UCB CS88 Fa19 L1</a:t>
            </a:r>
          </a:p>
        </p:txBody>
      </p:sp>
    </p:spTree>
    <p:extLst>
      <p:ext uri="{BB962C8B-B14F-4D97-AF65-F5344CB8AC3E}">
        <p14:creationId xmlns:p14="http://schemas.microsoft.com/office/powerpoint/2010/main" val="970335398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24625</TotalTime>
  <Pages>12</Pages>
  <Words>2054</Words>
  <Application>Microsoft Macintosh PowerPoint</Application>
  <PresentationFormat>Letter Paper (8.5x11 in)</PresentationFormat>
  <Paragraphs>453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Arial-BoldItalicMT</vt:lpstr>
      <vt:lpstr>18 VAG Rounded Bold   07390</vt:lpstr>
      <vt:lpstr>18 VAG Rounded Light   02390</vt:lpstr>
      <vt:lpstr>18 VAG Rounded Thin   55390</vt:lpstr>
      <vt:lpstr>Arial</vt:lpstr>
      <vt:lpstr>Calibri</vt:lpstr>
      <vt:lpstr>Courier New</vt:lpstr>
      <vt:lpstr>Georgia</vt:lpstr>
      <vt:lpstr>Helvetica</vt:lpstr>
      <vt:lpstr>Times New Roman</vt:lpstr>
      <vt:lpstr>Vagrounded</vt:lpstr>
      <vt:lpstr>cs162-fa14</vt:lpstr>
      <vt:lpstr> Computational Structures in Data Science</vt:lpstr>
      <vt:lpstr>Welcome</vt:lpstr>
      <vt:lpstr>CS88 Team</vt:lpstr>
      <vt:lpstr>CS88 Team - me</vt:lpstr>
      <vt:lpstr>Goals today</vt:lpstr>
      <vt:lpstr>Announcements</vt:lpstr>
      <vt:lpstr>Data Science</vt:lpstr>
      <vt:lpstr>A National Challenge</vt:lpstr>
      <vt:lpstr>Greatest Artifact of Human Civilization …</vt:lpstr>
      <vt:lpstr>PowerPoint Presentation</vt:lpstr>
      <vt:lpstr>Era of Transformation</vt:lpstr>
      <vt:lpstr>A Connected World of Data</vt:lpstr>
      <vt:lpstr>What if I could … ?</vt:lpstr>
      <vt:lpstr>A Connected World</vt:lpstr>
      <vt:lpstr>Data 8 – Foundations of Data Science</vt:lpstr>
      <vt:lpstr>CS88 – Computational Structures in Data Science</vt:lpstr>
      <vt:lpstr>How does CS88 relate to CS61A ?</vt:lpstr>
      <vt:lpstr>Opportunities for students</vt:lpstr>
      <vt:lpstr>The Data Science Major</vt:lpstr>
      <vt:lpstr>Course Structure</vt:lpstr>
      <vt:lpstr>Course Culture</vt:lpstr>
      <vt:lpstr>Piazza for {ask,answer}ing questions</vt:lpstr>
      <vt:lpstr>Where will we work?</vt:lpstr>
      <vt:lpstr>iClicker Check In</vt:lpstr>
      <vt:lpstr>iClicker Check In</vt:lpstr>
      <vt:lpstr>Pro-student Grading Policies</vt:lpstr>
      <vt:lpstr>Abstraction</vt:lpstr>
      <vt:lpstr>Experiment</vt:lpstr>
      <vt:lpstr>Where are you from?</vt:lpstr>
      <vt:lpstr>Abstraction gone wrong!</vt:lpstr>
      <vt:lpstr>Detail Removal (in Data Science)</vt:lpstr>
      <vt:lpstr>The Power of Abstraction, Everywhere!</vt:lpstr>
      <vt:lpstr>Abstraction: Pitfalls</vt:lpstr>
      <vt:lpstr>Abstraction in CS: Data Type</vt:lpstr>
      <vt:lpstr>Data Types and Operations</vt:lpstr>
      <vt:lpstr>Lab and HW this week</vt:lpstr>
      <vt:lpstr>Thoughts for the Wandering Mind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Michael Ball</cp:lastModifiedBy>
  <cp:revision>525</cp:revision>
  <cp:lastPrinted>2019-09-09T22:34:50Z</cp:lastPrinted>
  <dcterms:created xsi:type="dcterms:W3CDTF">2009-09-09T21:17:00Z</dcterms:created>
  <dcterms:modified xsi:type="dcterms:W3CDTF">2019-09-09T22:34:55Z</dcterms:modified>
</cp:coreProperties>
</file>